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5.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1.xml" ContentType="application/vnd.openxmlformats-officedocument.presentationml.notesSl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omments/modernComment_100_39F125A5.xml" ContentType="application/vnd.ms-powerpoint.comments+xml"/>
  <Override PartName="/ppt/comments/modernComment_10F_8A29AC6B.xml" ContentType="application/vnd.ms-powerpoint.comments+xml"/>
  <Override PartName="/ppt/comments/modernComment_10E_FAEB20AE.xml" ContentType="application/vnd.ms-powerpoint.comments+xml"/>
  <Override PartName="/ppt/comments/modernComment_122_DEB159EA.xml" ContentType="application/vnd.ms-powerpoint.comments+xml"/>
  <Override PartName="/ppt/comments/modernComment_109_9CDC52E6.xml" ContentType="application/vnd.ms-powerpoint.comments+xml"/>
  <Override PartName="/ppt/comments/modernComment_10C_FE042A78.xml" ContentType="application/vnd.ms-powerpoint.comments+xml"/>
  <Override PartName="/ppt/comments/modernComment_123_F3AC55A1.xml" ContentType="application/vnd.ms-powerpoint.comments+xml"/>
  <Override PartName="/ppt/comments/modernComment_10A_4EEC5B03.xml" ContentType="application/vnd.ms-powerpoint.comments+xml"/>
  <Override PartName="/ppt/comments/modernComment_104_A393FAE4.xml" ContentType="application/vnd.ms-powerpoint.comments+xml"/>
  <Override PartName="/ppt/comments/modernComment_120_BB3B016D.xml" ContentType="application/vnd.ms-powerpoint.comments+xml"/>
  <Override PartName="/ppt/comments/modernComment_105_13CBD9F.xml" ContentType="application/vnd.ms-powerpoint.comments+xml"/>
  <Override PartName="/ppt/comments/modernComment_124_FECE795D.xml" ContentType="application/vnd.ms-powerpoint.comments+xml"/>
  <Override PartName="/ppt/comments/modernComment_106_22C8221A.xml" ContentType="application/vnd.ms-powerpoint.comments+xml"/>
  <Override PartName="/ppt/comments/modernComment_125_C44C498A.xml" ContentType="application/vnd.ms-powerpoint.comments+xml"/>
  <Override PartName="/ppt/comments/modernComment_12A_3D96078C.xml" ContentType="application/vnd.ms-powerpoint.comments+xml"/>
  <Override PartName="/ppt/comments/modernComment_12C_8FEA2571.xml" ContentType="application/vnd.ms-powerpoint.comments+xml"/>
  <Override PartName="/ppt/comments/modernComment_121_CEB81BD8.xml" ContentType="application/vnd.ms-powerpoint.comments+xml"/>
  <Override PartName="/ppt/comments/modernComment_12D_50E21991.xml" ContentType="application/vnd.ms-powerpoint.comments+xml"/>
  <Override PartName="/ppt/comments/modernComment_111_33E6486D.xml" ContentType="application/vnd.ms-powerpoint.comments+xml"/>
  <Override PartName="/ppt/comments/modernComment_112_ECB6AEF8.xml" ContentType="application/vnd.ms-powerpoint.comments+xml"/>
  <Override PartName="/ppt/comments/modernComment_108_90DE7AB5.xml" ContentType="application/vnd.ms-powerpoint.comments+xml"/>
  <Override PartName="/ppt/comments/modernComment_129_7BEF01B5.xml" ContentType="application/vnd.ms-powerpoint.comments+xml"/>
  <Override PartName="/ppt/authors.xml" ContentType="application/vnd.ms-powerpoint.author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9"/>
  </p:notesMasterIdLst>
  <p:sldIdLst>
    <p:sldId id="256" r:id="rId5"/>
    <p:sldId id="258" r:id="rId6"/>
    <p:sldId id="271" r:id="rId7"/>
    <p:sldId id="270" r:id="rId8"/>
    <p:sldId id="290" r:id="rId9"/>
    <p:sldId id="265" r:id="rId10"/>
    <p:sldId id="268" r:id="rId11"/>
    <p:sldId id="291" r:id="rId12"/>
    <p:sldId id="266" r:id="rId13"/>
    <p:sldId id="269" r:id="rId14"/>
    <p:sldId id="294" r:id="rId15"/>
    <p:sldId id="260" r:id="rId16"/>
    <p:sldId id="277" r:id="rId17"/>
    <p:sldId id="287" r:id="rId18"/>
    <p:sldId id="288" r:id="rId19"/>
    <p:sldId id="295" r:id="rId20"/>
    <p:sldId id="261" r:id="rId21"/>
    <p:sldId id="292" r:id="rId22"/>
    <p:sldId id="262" r:id="rId23"/>
    <p:sldId id="293" r:id="rId24"/>
    <p:sldId id="298" r:id="rId25"/>
    <p:sldId id="300" r:id="rId26"/>
    <p:sldId id="289" r:id="rId27"/>
    <p:sldId id="301" r:id="rId28"/>
    <p:sldId id="267" r:id="rId29"/>
    <p:sldId id="272" r:id="rId30"/>
    <p:sldId id="273" r:id="rId31"/>
    <p:sldId id="274" r:id="rId32"/>
    <p:sldId id="275" r:id="rId33"/>
    <p:sldId id="276" r:id="rId34"/>
    <p:sldId id="296" r:id="rId35"/>
    <p:sldId id="264" r:id="rId36"/>
    <p:sldId id="297" r:id="rId37"/>
    <p:sldId id="299"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D29754D2-7E59-24FD-1ACD-BAA96CEF7024}" name="entropymax@earthlink.net" initials="" userId="70baf409c9a10bd4" providerId="Windows Live"/>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83837"/>
    <a:srgbClr val="3B3A3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959" autoAdjust="0"/>
    <p:restoredTop sz="83672" autoAdjust="0"/>
  </p:normalViewPr>
  <p:slideViewPr>
    <p:cSldViewPr snapToGrid="0">
      <p:cViewPr varScale="1">
        <p:scale>
          <a:sx n="92" d="100"/>
          <a:sy n="92" d="100"/>
        </p:scale>
        <p:origin x="1086" y="120"/>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notesMaster" Target="notesMasters/notesMaster1.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s>
</file>

<file path=ppt/charts/_rels/chart1.xml.rels><?xml version="1.0" encoding="UTF-8" standalone="yes"?>
<Relationships xmlns="http://schemas.openxmlformats.org/package/2006/relationships"><Relationship Id="rId3" Type="http://schemas.openxmlformats.org/officeDocument/2006/relationships/oleObject" Target="Book4"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6.xml"/><Relationship Id="rId1" Type="http://schemas.microsoft.com/office/2011/relationships/chartStyle" Target="style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Sheet1!$A$2</c:f>
              <c:strCache>
                <c:ptCount val="1"/>
                <c:pt idx="0">
                  <c:v>State</c:v>
                </c:pt>
              </c:strCache>
            </c:strRef>
          </c:tx>
          <c:spPr>
            <a:ln w="28575" cap="rnd">
              <a:solidFill>
                <a:schemeClr val="accent6">
                  <a:lumMod val="75000"/>
                </a:schemeClr>
              </a:solidFill>
              <a:round/>
            </a:ln>
            <a:effectLst/>
          </c:spPr>
          <c:marker>
            <c:symbol val="none"/>
          </c:marker>
          <c:cat>
            <c:numRef>
              <c:f>Sheet1!$B$1:$XFD$1</c:f>
              <c:numCache>
                <c:formatCode>General</c:formatCode>
                <c:ptCount val="16383"/>
                <c:pt idx="0">
                  <c:v>1978</c:v>
                </c:pt>
                <c:pt idx="1">
                  <c:v>1979</c:v>
                </c:pt>
                <c:pt idx="2">
                  <c:v>1980</c:v>
                </c:pt>
                <c:pt idx="3">
                  <c:v>1981</c:v>
                </c:pt>
                <c:pt idx="4">
                  <c:v>1982</c:v>
                </c:pt>
                <c:pt idx="5">
                  <c:v>1983</c:v>
                </c:pt>
                <c:pt idx="6">
                  <c:v>1984</c:v>
                </c:pt>
                <c:pt idx="7">
                  <c:v>1985</c:v>
                </c:pt>
                <c:pt idx="8">
                  <c:v>1986</c:v>
                </c:pt>
                <c:pt idx="9">
                  <c:v>1987</c:v>
                </c:pt>
                <c:pt idx="10">
                  <c:v>1988</c:v>
                </c:pt>
                <c:pt idx="11">
                  <c:v>1989</c:v>
                </c:pt>
                <c:pt idx="12">
                  <c:v>1990</c:v>
                </c:pt>
                <c:pt idx="13">
                  <c:v>1991</c:v>
                </c:pt>
                <c:pt idx="14">
                  <c:v>1992</c:v>
                </c:pt>
                <c:pt idx="15">
                  <c:v>1993</c:v>
                </c:pt>
                <c:pt idx="16">
                  <c:v>1994</c:v>
                </c:pt>
                <c:pt idx="17">
                  <c:v>1995</c:v>
                </c:pt>
                <c:pt idx="18">
                  <c:v>1996</c:v>
                </c:pt>
                <c:pt idx="19">
                  <c:v>1997</c:v>
                </c:pt>
                <c:pt idx="20">
                  <c:v>1998</c:v>
                </c:pt>
                <c:pt idx="21">
                  <c:v>1999</c:v>
                </c:pt>
                <c:pt idx="22">
                  <c:v>2000</c:v>
                </c:pt>
                <c:pt idx="23">
                  <c:v>2001</c:v>
                </c:pt>
                <c:pt idx="24">
                  <c:v>2002</c:v>
                </c:pt>
                <c:pt idx="25">
                  <c:v>2003</c:v>
                </c:pt>
                <c:pt idx="26">
                  <c:v>2004</c:v>
                </c:pt>
                <c:pt idx="27">
                  <c:v>2005</c:v>
                </c:pt>
                <c:pt idx="28">
                  <c:v>2006</c:v>
                </c:pt>
                <c:pt idx="29">
                  <c:v>2007</c:v>
                </c:pt>
                <c:pt idx="30">
                  <c:v>2008</c:v>
                </c:pt>
                <c:pt idx="31">
                  <c:v>2009</c:v>
                </c:pt>
                <c:pt idx="32">
                  <c:v>2010</c:v>
                </c:pt>
                <c:pt idx="33">
                  <c:v>2011</c:v>
                </c:pt>
                <c:pt idx="34">
                  <c:v>2012</c:v>
                </c:pt>
                <c:pt idx="35">
                  <c:v>2013</c:v>
                </c:pt>
                <c:pt idx="36">
                  <c:v>2014</c:v>
                </c:pt>
                <c:pt idx="37">
                  <c:v>2015</c:v>
                </c:pt>
                <c:pt idx="38">
                  <c:v>2016</c:v>
                </c:pt>
                <c:pt idx="39">
                  <c:v>2017</c:v>
                </c:pt>
                <c:pt idx="40">
                  <c:v>2018</c:v>
                </c:pt>
                <c:pt idx="41">
                  <c:v>2019</c:v>
                </c:pt>
              </c:numCache>
            </c:numRef>
          </c:cat>
          <c:val>
            <c:numRef>
              <c:f>Sheet1!$C$2:$AR$2</c:f>
              <c:numCache>
                <c:formatCode>#,##0</c:formatCode>
                <c:ptCount val="42"/>
                <c:pt idx="0">
                  <c:v>9.1669999999999998</c:v>
                </c:pt>
                <c:pt idx="1">
                  <c:v>9.5009999999999994</c:v>
                </c:pt>
                <c:pt idx="2">
                  <c:v>10.984999999999999</c:v>
                </c:pt>
                <c:pt idx="3">
                  <c:v>12.603</c:v>
                </c:pt>
                <c:pt idx="4">
                  <c:v>13.217000000000001</c:v>
                </c:pt>
                <c:pt idx="5">
                  <c:v>14.429</c:v>
                </c:pt>
                <c:pt idx="6">
                  <c:v>15.662000000000001</c:v>
                </c:pt>
                <c:pt idx="7">
                  <c:v>17.835999999999999</c:v>
                </c:pt>
                <c:pt idx="8">
                  <c:v>19.366</c:v>
                </c:pt>
                <c:pt idx="9">
                  <c:v>21.684999999999999</c:v>
                </c:pt>
                <c:pt idx="10">
                  <c:v>26.652000000000001</c:v>
                </c:pt>
                <c:pt idx="11">
                  <c:v>28.553999999999998</c:v>
                </c:pt>
                <c:pt idx="12">
                  <c:v>30.347999999999999</c:v>
                </c:pt>
                <c:pt idx="13">
                  <c:v>31.46</c:v>
                </c:pt>
                <c:pt idx="14">
                  <c:v>36.543999999999997</c:v>
                </c:pt>
                <c:pt idx="15">
                  <c:v>40.515999999999998</c:v>
                </c:pt>
                <c:pt idx="16">
                  <c:v>43.03</c:v>
                </c:pt>
                <c:pt idx="17">
                  <c:v>46.548999999999999</c:v>
                </c:pt>
                <c:pt idx="18">
                  <c:v>48.851999999999997</c:v>
                </c:pt>
                <c:pt idx="19">
                  <c:v>52</c:v>
                </c:pt>
                <c:pt idx="20">
                  <c:v>53.052999999999997</c:v>
                </c:pt>
                <c:pt idx="21">
                  <c:v>53.066000000000003</c:v>
                </c:pt>
                <c:pt idx="22">
                  <c:v>52.268000000000001</c:v>
                </c:pt>
                <c:pt idx="23">
                  <c:v>54.235999999999997</c:v>
                </c:pt>
                <c:pt idx="24">
                  <c:v>55.83</c:v>
                </c:pt>
                <c:pt idx="25">
                  <c:v>57.348999999999997</c:v>
                </c:pt>
                <c:pt idx="26">
                  <c:v>58.447000000000003</c:v>
                </c:pt>
                <c:pt idx="27">
                  <c:v>60.555999999999997</c:v>
                </c:pt>
                <c:pt idx="28">
                  <c:v>61.314999999999998</c:v>
                </c:pt>
                <c:pt idx="29">
                  <c:v>61.158999999999999</c:v>
                </c:pt>
                <c:pt idx="30">
                  <c:v>59.886000000000003</c:v>
                </c:pt>
                <c:pt idx="31">
                  <c:v>58.97</c:v>
                </c:pt>
                <c:pt idx="32" formatCode="0">
                  <c:v>57.638896698504539</c:v>
                </c:pt>
                <c:pt idx="33">
                  <c:v>55.619730752068101</c:v>
                </c:pt>
                <c:pt idx="34">
                  <c:v>56.648218824557503</c:v>
                </c:pt>
                <c:pt idx="35">
                  <c:v>57.516231966623501</c:v>
                </c:pt>
                <c:pt idx="36" formatCode="0">
                  <c:v>57.0924178193141</c:v>
                </c:pt>
                <c:pt idx="37">
                  <c:v>57.315978656757103</c:v>
                </c:pt>
                <c:pt idx="38">
                  <c:v>56.641481078240901</c:v>
                </c:pt>
                <c:pt idx="39" formatCode="0">
                  <c:v>55.90721334858322</c:v>
                </c:pt>
                <c:pt idx="40" formatCode="0">
                  <c:v>54.044471214434203</c:v>
                </c:pt>
              </c:numCache>
              <c:extLst/>
            </c:numRef>
          </c:val>
          <c:smooth val="0"/>
          <c:extLst>
            <c:ext xmlns:c16="http://schemas.microsoft.com/office/drawing/2014/chart" uri="{C3380CC4-5D6E-409C-BE32-E72D297353CC}">
              <c16:uniqueId val="{00000000-1C03-4060-BD16-6FEFC2E8D9E8}"/>
            </c:ext>
          </c:extLst>
        </c:ser>
        <c:ser>
          <c:idx val="1"/>
          <c:order val="1"/>
          <c:tx>
            <c:strRef>
              <c:f>Sheet1!$A$3</c:f>
              <c:strCache>
                <c:ptCount val="1"/>
                <c:pt idx="0">
                  <c:v>Rhode Island/d</c:v>
                </c:pt>
              </c:strCache>
            </c:strRef>
          </c:tx>
          <c:spPr>
            <a:ln w="28575" cap="rnd">
              <a:solidFill>
                <a:schemeClr val="accent3"/>
              </a:solidFill>
              <a:round/>
            </a:ln>
            <a:effectLst/>
          </c:spPr>
          <c:marker>
            <c:symbol val="none"/>
          </c:marker>
          <c:cat>
            <c:numRef>
              <c:f>Sheet1!$B$1:$XFD$1</c:f>
              <c:numCache>
                <c:formatCode>General</c:formatCode>
                <c:ptCount val="16383"/>
                <c:pt idx="0">
                  <c:v>1978</c:v>
                </c:pt>
                <c:pt idx="1">
                  <c:v>1979</c:v>
                </c:pt>
                <c:pt idx="2">
                  <c:v>1980</c:v>
                </c:pt>
                <c:pt idx="3">
                  <c:v>1981</c:v>
                </c:pt>
                <c:pt idx="4">
                  <c:v>1982</c:v>
                </c:pt>
                <c:pt idx="5">
                  <c:v>1983</c:v>
                </c:pt>
                <c:pt idx="6">
                  <c:v>1984</c:v>
                </c:pt>
                <c:pt idx="7">
                  <c:v>1985</c:v>
                </c:pt>
                <c:pt idx="8">
                  <c:v>1986</c:v>
                </c:pt>
                <c:pt idx="9">
                  <c:v>1987</c:v>
                </c:pt>
                <c:pt idx="10">
                  <c:v>1988</c:v>
                </c:pt>
                <c:pt idx="11">
                  <c:v>1989</c:v>
                </c:pt>
                <c:pt idx="12">
                  <c:v>1990</c:v>
                </c:pt>
                <c:pt idx="13">
                  <c:v>1991</c:v>
                </c:pt>
                <c:pt idx="14">
                  <c:v>1992</c:v>
                </c:pt>
                <c:pt idx="15">
                  <c:v>1993</c:v>
                </c:pt>
                <c:pt idx="16">
                  <c:v>1994</c:v>
                </c:pt>
                <c:pt idx="17">
                  <c:v>1995</c:v>
                </c:pt>
                <c:pt idx="18">
                  <c:v>1996</c:v>
                </c:pt>
                <c:pt idx="19">
                  <c:v>1997</c:v>
                </c:pt>
                <c:pt idx="20">
                  <c:v>1998</c:v>
                </c:pt>
                <c:pt idx="21">
                  <c:v>1999</c:v>
                </c:pt>
                <c:pt idx="22">
                  <c:v>2000</c:v>
                </c:pt>
                <c:pt idx="23">
                  <c:v>2001</c:v>
                </c:pt>
                <c:pt idx="24">
                  <c:v>2002</c:v>
                </c:pt>
                <c:pt idx="25">
                  <c:v>2003</c:v>
                </c:pt>
                <c:pt idx="26">
                  <c:v>2004</c:v>
                </c:pt>
                <c:pt idx="27">
                  <c:v>2005</c:v>
                </c:pt>
                <c:pt idx="28">
                  <c:v>2006</c:v>
                </c:pt>
                <c:pt idx="29">
                  <c:v>2007</c:v>
                </c:pt>
                <c:pt idx="30">
                  <c:v>2008</c:v>
                </c:pt>
                <c:pt idx="31">
                  <c:v>2009</c:v>
                </c:pt>
                <c:pt idx="32">
                  <c:v>2010</c:v>
                </c:pt>
                <c:pt idx="33">
                  <c:v>2011</c:v>
                </c:pt>
                <c:pt idx="34">
                  <c:v>2012</c:v>
                </c:pt>
                <c:pt idx="35">
                  <c:v>2013</c:v>
                </c:pt>
                <c:pt idx="36">
                  <c:v>2014</c:v>
                </c:pt>
                <c:pt idx="37">
                  <c:v>2015</c:v>
                </c:pt>
                <c:pt idx="38">
                  <c:v>2016</c:v>
                </c:pt>
                <c:pt idx="39">
                  <c:v>2017</c:v>
                </c:pt>
                <c:pt idx="40">
                  <c:v>2018</c:v>
                </c:pt>
                <c:pt idx="41">
                  <c:v>2019</c:v>
                </c:pt>
              </c:numCache>
            </c:numRef>
          </c:cat>
          <c:val>
            <c:numRef>
              <c:f>Sheet1!$C$3:$AR$3</c:f>
              <c:numCache>
                <c:formatCode>#,##0</c:formatCode>
                <c:ptCount val="42"/>
                <c:pt idx="0">
                  <c:v>1.9990000000000001</c:v>
                </c:pt>
                <c:pt idx="1">
                  <c:v>2.8180000000000001</c:v>
                </c:pt>
                <c:pt idx="2">
                  <c:v>1.6040000000000001</c:v>
                </c:pt>
                <c:pt idx="3">
                  <c:v>2.6030000000000002</c:v>
                </c:pt>
                <c:pt idx="4">
                  <c:v>3.3969999999999998</c:v>
                </c:pt>
                <c:pt idx="5">
                  <c:v>3.7770000000000001</c:v>
                </c:pt>
                <c:pt idx="6">
                  <c:v>3.5569999999999999</c:v>
                </c:pt>
                <c:pt idx="7">
                  <c:v>5.49</c:v>
                </c:pt>
                <c:pt idx="8">
                  <c:v>4.6520000000000001</c:v>
                </c:pt>
                <c:pt idx="9">
                  <c:v>7.8970000000000002</c:v>
                </c:pt>
                <c:pt idx="10">
                  <c:v>9.5960000000000001</c:v>
                </c:pt>
                <c:pt idx="11">
                  <c:v>10.32</c:v>
                </c:pt>
                <c:pt idx="12">
                  <c:v>10.087999999999999</c:v>
                </c:pt>
                <c:pt idx="13">
                  <c:v>10.26</c:v>
                </c:pt>
                <c:pt idx="14">
                  <c:v>9.2870000000000008</c:v>
                </c:pt>
                <c:pt idx="15">
                  <c:v>10.602</c:v>
                </c:pt>
                <c:pt idx="16">
                  <c:v>9.8320000000000007</c:v>
                </c:pt>
                <c:pt idx="17">
                  <c:v>13.935</c:v>
                </c:pt>
                <c:pt idx="18">
                  <c:v>14.069000000000001</c:v>
                </c:pt>
                <c:pt idx="19">
                  <c:v>16.97</c:v>
                </c:pt>
                <c:pt idx="20">
                  <c:v>10.541</c:v>
                </c:pt>
                <c:pt idx="21">
                  <c:v>11.723000000000001</c:v>
                </c:pt>
                <c:pt idx="22">
                  <c:v>10.198</c:v>
                </c:pt>
                <c:pt idx="23">
                  <c:v>11.039</c:v>
                </c:pt>
                <c:pt idx="24">
                  <c:v>9.9120000000000008</c:v>
                </c:pt>
                <c:pt idx="25">
                  <c:v>10.837999999999999</c:v>
                </c:pt>
                <c:pt idx="26">
                  <c:v>10.545</c:v>
                </c:pt>
                <c:pt idx="27">
                  <c:v>12.805</c:v>
                </c:pt>
                <c:pt idx="28">
                  <c:v>20.960999999999999</c:v>
                </c:pt>
                <c:pt idx="29">
                  <c:v>19.170999999999999</c:v>
                </c:pt>
                <c:pt idx="30">
                  <c:v>16.797999999999998</c:v>
                </c:pt>
                <c:pt idx="31">
                  <c:v>19.66</c:v>
                </c:pt>
                <c:pt idx="32" formatCode="0">
                  <c:v>14.935307990021004</c:v>
                </c:pt>
                <c:pt idx="33">
                  <c:v>15.303234513772001</c:v>
                </c:pt>
                <c:pt idx="34">
                  <c:v>14.5338943293896</c:v>
                </c:pt>
                <c:pt idx="35">
                  <c:v>12.492375976426199</c:v>
                </c:pt>
                <c:pt idx="36" formatCode="0">
                  <c:v>11.409496013117201</c:v>
                </c:pt>
                <c:pt idx="37">
                  <c:v>12.4919399431617</c:v>
                </c:pt>
                <c:pt idx="38">
                  <c:v>12.7062229187115</c:v>
                </c:pt>
                <c:pt idx="39">
                  <c:v>10.85227115962955</c:v>
                </c:pt>
                <c:pt idx="40">
                  <c:v>10.659158698332945</c:v>
                </c:pt>
              </c:numCache>
              <c:extLst/>
            </c:numRef>
          </c:val>
          <c:smooth val="0"/>
          <c:extLst>
            <c:ext xmlns:c16="http://schemas.microsoft.com/office/drawing/2014/chart" uri="{C3380CC4-5D6E-409C-BE32-E72D297353CC}">
              <c16:uniqueId val="{00000001-1C03-4060-BD16-6FEFC2E8D9E8}"/>
            </c:ext>
          </c:extLst>
        </c:ser>
        <c:dLbls>
          <c:showLegendKey val="0"/>
          <c:showVal val="0"/>
          <c:showCatName val="0"/>
          <c:showSerName val="0"/>
          <c:showPercent val="0"/>
          <c:showBubbleSize val="0"/>
        </c:dLbls>
        <c:smooth val="0"/>
        <c:axId val="1052193967"/>
        <c:axId val="1029651935"/>
        <c:extLst>
          <c:ext xmlns:c15="http://schemas.microsoft.com/office/drawing/2012/chart" uri="{02D57815-91ED-43cb-92C2-25804820EDAC}">
            <c15:filteredLineSeries>
              <c15:ser>
                <c:idx val="2"/>
                <c:order val="2"/>
                <c:tx>
                  <c:strRef>
                    <c:extLst>
                      <c:ext uri="{02D57815-91ED-43cb-92C2-25804820EDAC}">
                        <c15:formulaRef>
                          <c15:sqref>Sheet1!$1:$1</c15:sqref>
                        </c15:formulaRef>
                      </c:ext>
                    </c:extLst>
                    <c:strCache>
                      <c:ptCount val="16384"/>
                      <c:pt idx="0">
                        <c:v>Jurisdiction</c:v>
                      </c:pt>
                      <c:pt idx="1">
                        <c:v>1978</c:v>
                      </c:pt>
                      <c:pt idx="2">
                        <c:v>1979</c:v>
                      </c:pt>
                      <c:pt idx="3">
                        <c:v>1980</c:v>
                      </c:pt>
                      <c:pt idx="4">
                        <c:v>1981</c:v>
                      </c:pt>
                      <c:pt idx="5">
                        <c:v>1982</c:v>
                      </c:pt>
                      <c:pt idx="6">
                        <c:v>1983</c:v>
                      </c:pt>
                      <c:pt idx="7">
                        <c:v>1984</c:v>
                      </c:pt>
                      <c:pt idx="8">
                        <c:v>1985</c:v>
                      </c:pt>
                      <c:pt idx="9">
                        <c:v>1986</c:v>
                      </c:pt>
                      <c:pt idx="10">
                        <c:v>1987</c:v>
                      </c:pt>
                      <c:pt idx="11">
                        <c:v>1988</c:v>
                      </c:pt>
                      <c:pt idx="12">
                        <c:v>1989</c:v>
                      </c:pt>
                      <c:pt idx="13">
                        <c:v>1990</c:v>
                      </c:pt>
                      <c:pt idx="14">
                        <c:v>1991</c:v>
                      </c:pt>
                      <c:pt idx="15">
                        <c:v>1992</c:v>
                      </c:pt>
                      <c:pt idx="16">
                        <c:v>1993</c:v>
                      </c:pt>
                      <c:pt idx="17">
                        <c:v>1994</c:v>
                      </c:pt>
                      <c:pt idx="18">
                        <c:v>1995</c:v>
                      </c:pt>
                      <c:pt idx="19">
                        <c:v>1996</c:v>
                      </c:pt>
                      <c:pt idx="20">
                        <c:v>1997</c:v>
                      </c:pt>
                      <c:pt idx="21">
                        <c:v>1998</c:v>
                      </c:pt>
                      <c:pt idx="22">
                        <c:v>1999</c:v>
                      </c:pt>
                      <c:pt idx="23">
                        <c:v>2000</c:v>
                      </c:pt>
                      <c:pt idx="24">
                        <c:v>2001</c:v>
                      </c:pt>
                      <c:pt idx="25">
                        <c:v>2002</c:v>
                      </c:pt>
                      <c:pt idx="26">
                        <c:v>2003</c:v>
                      </c:pt>
                      <c:pt idx="27">
                        <c:v>2004</c:v>
                      </c:pt>
                      <c:pt idx="28">
                        <c:v>2005</c:v>
                      </c:pt>
                      <c:pt idx="29">
                        <c:v>2006</c:v>
                      </c:pt>
                      <c:pt idx="30">
                        <c:v>2007</c:v>
                      </c:pt>
                      <c:pt idx="31">
                        <c:v>2008</c:v>
                      </c:pt>
                      <c:pt idx="32">
                        <c:v>2009</c:v>
                      </c:pt>
                      <c:pt idx="33">
                        <c:v>2010</c:v>
                      </c:pt>
                      <c:pt idx="34">
                        <c:v>2011</c:v>
                      </c:pt>
                      <c:pt idx="35">
                        <c:v>2012</c:v>
                      </c:pt>
                      <c:pt idx="36">
                        <c:v>2013</c:v>
                      </c:pt>
                      <c:pt idx="37">
                        <c:v>2014</c:v>
                      </c:pt>
                      <c:pt idx="38">
                        <c:v>2015</c:v>
                      </c:pt>
                      <c:pt idx="39">
                        <c:v>2016</c:v>
                      </c:pt>
                      <c:pt idx="40">
                        <c:v>2017</c:v>
                      </c:pt>
                      <c:pt idx="41">
                        <c:v>2018</c:v>
                      </c:pt>
                      <c:pt idx="42">
                        <c:v>2019</c:v>
                      </c:pt>
                    </c:strCache>
                  </c:strRef>
                </c:tx>
                <c:spPr>
                  <a:ln w="28575" cap="rnd">
                    <a:solidFill>
                      <a:schemeClr val="accent3"/>
                    </a:solidFill>
                    <a:round/>
                  </a:ln>
                  <a:effectLst/>
                </c:spPr>
                <c:marker>
                  <c:symbol val="none"/>
                </c:marker>
                <c:cat>
                  <c:numRef>
                    <c:extLst>
                      <c:ext uri="{02D57815-91ED-43cb-92C2-25804820EDAC}">
                        <c15:formulaRef>
                          <c15:sqref>Sheet1!$B$1:$XFD$1</c15:sqref>
                        </c15:formulaRef>
                      </c:ext>
                    </c:extLst>
                    <c:numCache>
                      <c:formatCode>General</c:formatCode>
                      <c:ptCount val="16383"/>
                      <c:pt idx="0">
                        <c:v>1978</c:v>
                      </c:pt>
                      <c:pt idx="1">
                        <c:v>1979</c:v>
                      </c:pt>
                      <c:pt idx="2">
                        <c:v>1980</c:v>
                      </c:pt>
                      <c:pt idx="3">
                        <c:v>1981</c:v>
                      </c:pt>
                      <c:pt idx="4">
                        <c:v>1982</c:v>
                      </c:pt>
                      <c:pt idx="5">
                        <c:v>1983</c:v>
                      </c:pt>
                      <c:pt idx="6">
                        <c:v>1984</c:v>
                      </c:pt>
                      <c:pt idx="7">
                        <c:v>1985</c:v>
                      </c:pt>
                      <c:pt idx="8">
                        <c:v>1986</c:v>
                      </c:pt>
                      <c:pt idx="9">
                        <c:v>1987</c:v>
                      </c:pt>
                      <c:pt idx="10">
                        <c:v>1988</c:v>
                      </c:pt>
                      <c:pt idx="11">
                        <c:v>1989</c:v>
                      </c:pt>
                      <c:pt idx="12">
                        <c:v>1990</c:v>
                      </c:pt>
                      <c:pt idx="13">
                        <c:v>1991</c:v>
                      </c:pt>
                      <c:pt idx="14">
                        <c:v>1992</c:v>
                      </c:pt>
                      <c:pt idx="15">
                        <c:v>1993</c:v>
                      </c:pt>
                      <c:pt idx="16">
                        <c:v>1994</c:v>
                      </c:pt>
                      <c:pt idx="17">
                        <c:v>1995</c:v>
                      </c:pt>
                      <c:pt idx="18">
                        <c:v>1996</c:v>
                      </c:pt>
                      <c:pt idx="19">
                        <c:v>1997</c:v>
                      </c:pt>
                      <c:pt idx="20">
                        <c:v>1998</c:v>
                      </c:pt>
                      <c:pt idx="21">
                        <c:v>1999</c:v>
                      </c:pt>
                      <c:pt idx="22">
                        <c:v>2000</c:v>
                      </c:pt>
                      <c:pt idx="23">
                        <c:v>2001</c:v>
                      </c:pt>
                      <c:pt idx="24">
                        <c:v>2002</c:v>
                      </c:pt>
                      <c:pt idx="25">
                        <c:v>2003</c:v>
                      </c:pt>
                      <c:pt idx="26">
                        <c:v>2004</c:v>
                      </c:pt>
                      <c:pt idx="27">
                        <c:v>2005</c:v>
                      </c:pt>
                      <c:pt idx="28">
                        <c:v>2006</c:v>
                      </c:pt>
                      <c:pt idx="29">
                        <c:v>2007</c:v>
                      </c:pt>
                      <c:pt idx="30">
                        <c:v>2008</c:v>
                      </c:pt>
                      <c:pt idx="31">
                        <c:v>2009</c:v>
                      </c:pt>
                      <c:pt idx="32">
                        <c:v>2010</c:v>
                      </c:pt>
                      <c:pt idx="33">
                        <c:v>2011</c:v>
                      </c:pt>
                      <c:pt idx="34">
                        <c:v>2012</c:v>
                      </c:pt>
                      <c:pt idx="35">
                        <c:v>2013</c:v>
                      </c:pt>
                      <c:pt idx="36">
                        <c:v>2014</c:v>
                      </c:pt>
                      <c:pt idx="37">
                        <c:v>2015</c:v>
                      </c:pt>
                      <c:pt idx="38">
                        <c:v>2016</c:v>
                      </c:pt>
                      <c:pt idx="39">
                        <c:v>2017</c:v>
                      </c:pt>
                      <c:pt idx="40">
                        <c:v>2018</c:v>
                      </c:pt>
                      <c:pt idx="41">
                        <c:v>2019</c:v>
                      </c:pt>
                    </c:numCache>
                  </c:numRef>
                </c:cat>
                <c:val>
                  <c:numLit>
                    <c:ptCount val="0"/>
                  </c:numLit>
                </c:val>
                <c:smooth val="0"/>
                <c:extLst>
                  <c:ext xmlns:c16="http://schemas.microsoft.com/office/drawing/2014/chart" uri="{C3380CC4-5D6E-409C-BE32-E72D297353CC}">
                    <c16:uniqueId val="{00000002-1C03-4060-BD16-6FEFC2E8D9E8}"/>
                  </c:ext>
                </c:extLst>
              </c15:ser>
            </c15:filteredLineSeries>
          </c:ext>
        </c:extLst>
      </c:lineChart>
      <c:catAx>
        <c:axId val="105219396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Bahnschrift" panose="020B0502040204020203" pitchFamily="34" charset="0"/>
                <a:ea typeface="+mn-ea"/>
                <a:cs typeface="+mn-cs"/>
              </a:defRPr>
            </a:pPr>
            <a:endParaRPr lang="en-US"/>
          </a:p>
        </c:txPr>
        <c:crossAx val="1029651935"/>
        <c:crosses val="autoZero"/>
        <c:auto val="1"/>
        <c:lblAlgn val="ctr"/>
        <c:lblOffset val="100"/>
        <c:noMultiLvlLbl val="0"/>
      </c:catAx>
      <c:valAx>
        <c:axId val="1029651935"/>
        <c:scaling>
          <c:orientation val="minMax"/>
        </c:scaling>
        <c:delete val="0"/>
        <c:axPos val="l"/>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00" b="0" i="0" u="none" strike="noStrike" kern="1200" baseline="0">
                <a:solidFill>
                  <a:schemeClr val="tx1">
                    <a:lumMod val="65000"/>
                    <a:lumOff val="35000"/>
                  </a:schemeClr>
                </a:solidFill>
                <a:latin typeface="+mn-lt"/>
                <a:ea typeface="+mn-ea"/>
                <a:cs typeface="+mn-cs"/>
              </a:defRPr>
            </a:pPr>
            <a:endParaRPr lang="en-US"/>
          </a:p>
        </c:txPr>
        <c:crossAx val="1052193967"/>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Rate per 100,000 US residents per group</c:v>
                </c:pt>
              </c:strCache>
            </c:strRef>
          </c:tx>
          <c:spPr>
            <a:solidFill>
              <a:schemeClr val="accent3"/>
            </a:solidFill>
            <a:ln>
              <a:noFill/>
            </a:ln>
            <a:effectLst/>
          </c:spPr>
          <c:invertIfNegative val="0"/>
          <c:cat>
            <c:strRef>
              <c:f>Sheet1!$A$2:$A$7</c:f>
              <c:strCache>
                <c:ptCount val="6"/>
                <c:pt idx="0">
                  <c:v>White</c:v>
                </c:pt>
                <c:pt idx="1">
                  <c:v>Black</c:v>
                </c:pt>
                <c:pt idx="2">
                  <c:v>Hispanic</c:v>
                </c:pt>
                <c:pt idx="3">
                  <c:v>American Indian/Alaska Native</c:v>
                </c:pt>
                <c:pt idx="4">
                  <c:v>Asian</c:v>
                </c:pt>
                <c:pt idx="5">
                  <c:v>Other</c:v>
                </c:pt>
              </c:strCache>
            </c:strRef>
          </c:cat>
          <c:val>
            <c:numRef>
              <c:f>Sheet1!$B$2:$B$7</c:f>
              <c:numCache>
                <c:formatCode>General</c:formatCode>
                <c:ptCount val="6"/>
                <c:pt idx="0">
                  <c:v>38</c:v>
                </c:pt>
                <c:pt idx="1">
                  <c:v>62</c:v>
                </c:pt>
                <c:pt idx="2">
                  <c:v>49</c:v>
                </c:pt>
                <c:pt idx="3">
                  <c:v>161</c:v>
                </c:pt>
                <c:pt idx="4">
                  <c:v>5</c:v>
                </c:pt>
                <c:pt idx="5">
                  <c:v>264</c:v>
                </c:pt>
              </c:numCache>
            </c:numRef>
          </c:val>
          <c:extLst>
            <c:ext xmlns:c16="http://schemas.microsoft.com/office/drawing/2014/chart" uri="{C3380CC4-5D6E-409C-BE32-E72D297353CC}">
              <c16:uniqueId val="{00000000-4F36-4BC6-A008-8856F5C33248}"/>
            </c:ext>
          </c:extLst>
        </c:ser>
        <c:dLbls>
          <c:showLegendKey val="0"/>
          <c:showVal val="0"/>
          <c:showCatName val="0"/>
          <c:showSerName val="0"/>
          <c:showPercent val="0"/>
          <c:showBubbleSize val="0"/>
        </c:dLbls>
        <c:gapWidth val="95"/>
        <c:overlap val="-27"/>
        <c:axId val="956164544"/>
        <c:axId val="1074754016"/>
      </c:barChart>
      <c:catAx>
        <c:axId val="95616454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Bahnschrift" panose="020B0502040204020203" pitchFamily="34" charset="0"/>
                <a:ea typeface="+mn-ea"/>
                <a:cs typeface="+mn-cs"/>
              </a:defRPr>
            </a:pPr>
            <a:endParaRPr lang="en-US"/>
          </a:p>
        </c:txPr>
        <c:crossAx val="1074754016"/>
        <c:crosses val="autoZero"/>
        <c:auto val="1"/>
        <c:lblAlgn val="ctr"/>
        <c:lblOffset val="100"/>
        <c:noMultiLvlLbl val="0"/>
      </c:catAx>
      <c:valAx>
        <c:axId val="1074754016"/>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Bahnschrift" panose="020B0502040204020203" pitchFamily="34" charset="0"/>
                <a:ea typeface="+mn-ea"/>
                <a:cs typeface="+mn-cs"/>
              </a:defRPr>
            </a:pPr>
            <a:endParaRPr lang="en-US"/>
          </a:p>
        </c:txPr>
        <c:crossAx val="956164544"/>
        <c:crosses val="autoZero"/>
        <c:crossBetween val="between"/>
      </c:valAx>
      <c:spPr>
        <a:noFill/>
        <a:ln>
          <a:noFill/>
        </a:ln>
        <a:effectLst/>
      </c:spPr>
    </c:plotArea>
    <c:legend>
      <c:legendPos val="b"/>
      <c:layout>
        <c:manualLayout>
          <c:xMode val="edge"/>
          <c:yMode val="edge"/>
          <c:x val="0.65426807112460517"/>
          <c:y val="0.93214369386029494"/>
          <c:w val="0.34125936596633322"/>
          <c:h val="6.1814951401582406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5"/>
    </mc:Choice>
    <mc:Fallback>
      <c:style val="5"/>
    </mc:Fallback>
  </mc:AlternateContent>
  <c:chart>
    <c:autoTitleDeleted val="1"/>
    <c:plotArea>
      <c:layout/>
      <c:barChart>
        <c:barDir val="col"/>
        <c:grouping val="clustered"/>
        <c:varyColors val="0"/>
        <c:ser>
          <c:idx val="0"/>
          <c:order val="0"/>
          <c:tx>
            <c:strRef>
              <c:f>Sheet1!$B$1</c:f>
              <c:strCache>
                <c:ptCount val="1"/>
                <c:pt idx="0">
                  <c:v>%</c:v>
                </c:pt>
              </c:strCache>
            </c:strRef>
          </c:tx>
          <c:spPr>
            <a:solidFill>
              <a:schemeClr val="accent3"/>
            </a:solidFill>
            <a:ln>
              <a:noFill/>
            </a:ln>
            <a:effectLst/>
          </c:spPr>
          <c:invertIfNegative val="0"/>
          <c:cat>
            <c:strRef>
              <c:f>Sheet1!$A$2:$A$12</c:f>
              <c:strCache>
                <c:ptCount val="11"/>
                <c:pt idx="0">
                  <c:v>18-19</c:v>
                </c:pt>
                <c:pt idx="1">
                  <c:v>20-24</c:v>
                </c:pt>
                <c:pt idx="2">
                  <c:v>25-29</c:v>
                </c:pt>
                <c:pt idx="3">
                  <c:v>30-34</c:v>
                </c:pt>
                <c:pt idx="4">
                  <c:v>35-39</c:v>
                </c:pt>
                <c:pt idx="5">
                  <c:v>40-44</c:v>
                </c:pt>
                <c:pt idx="6">
                  <c:v>45-49</c:v>
                </c:pt>
                <c:pt idx="7">
                  <c:v>50-54</c:v>
                </c:pt>
                <c:pt idx="8">
                  <c:v>55-59</c:v>
                </c:pt>
                <c:pt idx="9">
                  <c:v>60-64</c:v>
                </c:pt>
                <c:pt idx="10">
                  <c:v>65+</c:v>
                </c:pt>
              </c:strCache>
            </c:strRef>
          </c:cat>
          <c:val>
            <c:numRef>
              <c:f>Sheet1!$B$2:$B$12</c:f>
              <c:numCache>
                <c:formatCode>General</c:formatCode>
                <c:ptCount val="11"/>
                <c:pt idx="0">
                  <c:v>0.3</c:v>
                </c:pt>
                <c:pt idx="1">
                  <c:v>6</c:v>
                </c:pt>
                <c:pt idx="2">
                  <c:v>14.7</c:v>
                </c:pt>
                <c:pt idx="3">
                  <c:v>19</c:v>
                </c:pt>
                <c:pt idx="4">
                  <c:v>18.399999999999999</c:v>
                </c:pt>
                <c:pt idx="5">
                  <c:v>14.3</c:v>
                </c:pt>
                <c:pt idx="6">
                  <c:v>9.8000000000000007</c:v>
                </c:pt>
                <c:pt idx="7">
                  <c:v>7.5</c:v>
                </c:pt>
                <c:pt idx="8">
                  <c:v>5.2</c:v>
                </c:pt>
                <c:pt idx="9">
                  <c:v>2.9</c:v>
                </c:pt>
                <c:pt idx="10">
                  <c:v>2</c:v>
                </c:pt>
              </c:numCache>
            </c:numRef>
          </c:val>
          <c:extLst>
            <c:ext xmlns:c16="http://schemas.microsoft.com/office/drawing/2014/chart" uri="{C3380CC4-5D6E-409C-BE32-E72D297353CC}">
              <c16:uniqueId val="{00000000-A173-45CA-BE89-A4774FA54FB1}"/>
            </c:ext>
          </c:extLst>
        </c:ser>
        <c:dLbls>
          <c:showLegendKey val="0"/>
          <c:showVal val="0"/>
          <c:showCatName val="0"/>
          <c:showSerName val="0"/>
          <c:showPercent val="0"/>
          <c:showBubbleSize val="0"/>
        </c:dLbls>
        <c:gapWidth val="76"/>
        <c:overlap val="-27"/>
        <c:axId val="953361552"/>
        <c:axId val="1080230464"/>
      </c:barChart>
      <c:catAx>
        <c:axId val="95336155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Bahnschrift" panose="020B0502040204020203" pitchFamily="34" charset="0"/>
                <a:ea typeface="+mn-ea"/>
                <a:cs typeface="+mn-cs"/>
              </a:defRPr>
            </a:pPr>
            <a:endParaRPr lang="en-US"/>
          </a:p>
        </c:txPr>
        <c:crossAx val="1080230464"/>
        <c:crosses val="autoZero"/>
        <c:auto val="1"/>
        <c:lblAlgn val="ctr"/>
        <c:lblOffset val="100"/>
        <c:noMultiLvlLbl val="0"/>
      </c:catAx>
      <c:valAx>
        <c:axId val="1080230464"/>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Bahnschrift" panose="020B0502040204020203" pitchFamily="34" charset="0"/>
                <a:ea typeface="+mn-ea"/>
                <a:cs typeface="+mn-cs"/>
              </a:defRPr>
            </a:pPr>
            <a:endParaRPr lang="en-US"/>
          </a:p>
        </c:txPr>
        <c:crossAx val="953361552"/>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Male</c:v>
                </c:pt>
              </c:strCache>
            </c:strRef>
          </c:tx>
          <c:spPr>
            <a:solidFill>
              <a:schemeClr val="accent5">
                <a:lumMod val="75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Violent</c:v>
                </c:pt>
                <c:pt idx="1">
                  <c:v>Property</c:v>
                </c:pt>
                <c:pt idx="2">
                  <c:v>Drug</c:v>
                </c:pt>
                <c:pt idx="3">
                  <c:v>Public Order</c:v>
                </c:pt>
                <c:pt idx="4">
                  <c:v>Other</c:v>
                </c:pt>
              </c:strCache>
            </c:strRef>
          </c:cat>
          <c:val>
            <c:numRef>
              <c:f>Sheet1!$B$2:$B$6</c:f>
              <c:numCache>
                <c:formatCode>General</c:formatCode>
                <c:ptCount val="5"/>
                <c:pt idx="0">
                  <c:v>63.9</c:v>
                </c:pt>
                <c:pt idx="1">
                  <c:v>13.1</c:v>
                </c:pt>
                <c:pt idx="2">
                  <c:v>11.8</c:v>
                </c:pt>
                <c:pt idx="3">
                  <c:v>10.5</c:v>
                </c:pt>
                <c:pt idx="4">
                  <c:v>0.6</c:v>
                </c:pt>
              </c:numCache>
            </c:numRef>
          </c:val>
          <c:extLst>
            <c:ext xmlns:c16="http://schemas.microsoft.com/office/drawing/2014/chart" uri="{C3380CC4-5D6E-409C-BE32-E72D297353CC}">
              <c16:uniqueId val="{00000000-7D7E-4148-836C-63232C6069EB}"/>
            </c:ext>
          </c:extLst>
        </c:ser>
        <c:ser>
          <c:idx val="1"/>
          <c:order val="1"/>
          <c:tx>
            <c:strRef>
              <c:f>Sheet1!$C$1</c:f>
              <c:strCache>
                <c:ptCount val="1"/>
                <c:pt idx="0">
                  <c:v>Female</c:v>
                </c:pt>
              </c:strCache>
            </c:strRef>
          </c:tx>
          <c:spPr>
            <a:solidFill>
              <a:schemeClr val="accent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Violent</c:v>
                </c:pt>
                <c:pt idx="1">
                  <c:v>Property</c:v>
                </c:pt>
                <c:pt idx="2">
                  <c:v>Drug</c:v>
                </c:pt>
                <c:pt idx="3">
                  <c:v>Public Order</c:v>
                </c:pt>
                <c:pt idx="4">
                  <c:v>Other</c:v>
                </c:pt>
              </c:strCache>
            </c:strRef>
          </c:cat>
          <c:val>
            <c:numRef>
              <c:f>Sheet1!$C$2:$C$6</c:f>
              <c:numCache>
                <c:formatCode>General</c:formatCode>
                <c:ptCount val="5"/>
                <c:pt idx="0">
                  <c:v>45</c:v>
                </c:pt>
                <c:pt idx="1">
                  <c:v>19.3</c:v>
                </c:pt>
                <c:pt idx="2">
                  <c:v>24.7</c:v>
                </c:pt>
                <c:pt idx="3">
                  <c:v>9.9</c:v>
                </c:pt>
                <c:pt idx="4">
                  <c:v>1.1000000000000001</c:v>
                </c:pt>
              </c:numCache>
            </c:numRef>
          </c:val>
          <c:extLst>
            <c:ext xmlns:c16="http://schemas.microsoft.com/office/drawing/2014/chart" uri="{C3380CC4-5D6E-409C-BE32-E72D297353CC}">
              <c16:uniqueId val="{00000001-7D7E-4148-836C-63232C6069EB}"/>
            </c:ext>
          </c:extLst>
        </c:ser>
        <c:dLbls>
          <c:showLegendKey val="0"/>
          <c:showVal val="0"/>
          <c:showCatName val="0"/>
          <c:showSerName val="0"/>
          <c:showPercent val="0"/>
          <c:showBubbleSize val="0"/>
        </c:dLbls>
        <c:gapWidth val="219"/>
        <c:overlap val="-27"/>
        <c:axId val="765818064"/>
        <c:axId val="760692848"/>
      </c:barChart>
      <c:catAx>
        <c:axId val="76581806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Bahnschrift" panose="020B0502040204020203" pitchFamily="34" charset="0"/>
                <a:ea typeface="+mn-ea"/>
                <a:cs typeface="+mn-cs"/>
              </a:defRPr>
            </a:pPr>
            <a:endParaRPr lang="en-US"/>
          </a:p>
        </c:txPr>
        <c:crossAx val="760692848"/>
        <c:crosses val="autoZero"/>
        <c:auto val="1"/>
        <c:lblAlgn val="ctr"/>
        <c:lblOffset val="100"/>
        <c:noMultiLvlLbl val="0"/>
      </c:catAx>
      <c:valAx>
        <c:axId val="760692848"/>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Bahnschrift" panose="020B0502040204020203" pitchFamily="34" charset="0"/>
                <a:ea typeface="+mn-ea"/>
                <a:cs typeface="+mn-cs"/>
              </a:defRPr>
            </a:pPr>
            <a:endParaRPr lang="en-US"/>
          </a:p>
        </c:txPr>
        <c:crossAx val="765818064"/>
        <c:crosses val="autoZero"/>
        <c:crossBetween val="between"/>
      </c:valAx>
      <c:spPr>
        <a:noFill/>
        <a:ln>
          <a:noFill/>
        </a:ln>
        <a:effectLst/>
      </c:spPr>
    </c:plotArea>
    <c:legend>
      <c:legendPos val="b"/>
      <c:layout>
        <c:manualLayout>
          <c:xMode val="edge"/>
          <c:yMode val="edge"/>
          <c:x val="0.83773277559055115"/>
          <c:y val="0.95203765058823508"/>
          <c:w val="0.13254351641627618"/>
          <c:h val="4.7962273406422458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5"/>
    </mc:Choice>
    <mc:Fallback>
      <c:style val="5"/>
    </mc:Fallback>
  </mc:AlternateContent>
  <c:chart>
    <c:autoTitleDeleted val="1"/>
    <c:plotArea>
      <c:layout/>
      <c:barChart>
        <c:barDir val="col"/>
        <c:grouping val="clustered"/>
        <c:varyColors val="0"/>
        <c:ser>
          <c:idx val="0"/>
          <c:order val="0"/>
          <c:tx>
            <c:strRef>
              <c:f>Sheet1!$B$1</c:f>
              <c:strCache>
                <c:ptCount val="1"/>
                <c:pt idx="0">
                  <c:v>%</c:v>
                </c:pt>
              </c:strCache>
            </c:strRef>
          </c:tx>
          <c:spPr>
            <a:solidFill>
              <a:schemeClr val="accent3"/>
            </a:solidFill>
            <a:ln>
              <a:noFill/>
            </a:ln>
            <a:effectLst/>
          </c:spPr>
          <c:invertIfNegative val="0"/>
          <c:dPt>
            <c:idx val="0"/>
            <c:invertIfNegative val="0"/>
            <c:bubble3D val="0"/>
            <c:spPr>
              <a:solidFill>
                <a:schemeClr val="accent6"/>
              </a:solidFill>
              <a:ln>
                <a:noFill/>
              </a:ln>
              <a:effectLst/>
            </c:spPr>
            <c:extLst>
              <c:ext xmlns:c16="http://schemas.microsoft.com/office/drawing/2014/chart" uri="{C3380CC4-5D6E-409C-BE32-E72D297353CC}">
                <c16:uniqueId val="{00000006-21B9-4014-89C6-54FA850F2043}"/>
              </c:ext>
            </c:extLst>
          </c:dPt>
          <c:dPt>
            <c:idx val="1"/>
            <c:invertIfNegative val="0"/>
            <c:bubble3D val="0"/>
            <c:spPr>
              <a:solidFill>
                <a:schemeClr val="accent6"/>
              </a:solidFill>
              <a:ln>
                <a:noFill/>
              </a:ln>
              <a:effectLst/>
            </c:spPr>
            <c:extLst>
              <c:ext xmlns:c16="http://schemas.microsoft.com/office/drawing/2014/chart" uri="{C3380CC4-5D6E-409C-BE32-E72D297353CC}">
                <c16:uniqueId val="{00000005-21B9-4014-89C6-54FA850F2043}"/>
              </c:ext>
            </c:extLst>
          </c:dPt>
          <c:dPt>
            <c:idx val="2"/>
            <c:invertIfNegative val="0"/>
            <c:bubble3D val="0"/>
            <c:spPr>
              <a:solidFill>
                <a:schemeClr val="accent6"/>
              </a:solidFill>
              <a:ln>
                <a:noFill/>
              </a:ln>
              <a:effectLst/>
            </c:spPr>
            <c:extLst>
              <c:ext xmlns:c16="http://schemas.microsoft.com/office/drawing/2014/chart" uri="{C3380CC4-5D6E-409C-BE32-E72D297353CC}">
                <c16:uniqueId val="{00000004-21B9-4014-89C6-54FA850F2043}"/>
              </c:ext>
            </c:extLst>
          </c:dPt>
          <c:dPt>
            <c:idx val="3"/>
            <c:invertIfNegative val="0"/>
            <c:bubble3D val="0"/>
            <c:spPr>
              <a:solidFill>
                <a:schemeClr val="accent6"/>
              </a:solidFill>
              <a:ln>
                <a:noFill/>
              </a:ln>
              <a:effectLst/>
            </c:spPr>
            <c:extLst>
              <c:ext xmlns:c16="http://schemas.microsoft.com/office/drawing/2014/chart" uri="{C3380CC4-5D6E-409C-BE32-E72D297353CC}">
                <c16:uniqueId val="{00000003-21B9-4014-89C6-54FA850F2043}"/>
              </c:ext>
            </c:extLst>
          </c:dPt>
          <c:dPt>
            <c:idx val="4"/>
            <c:invertIfNegative val="0"/>
            <c:bubble3D val="0"/>
            <c:spPr>
              <a:solidFill>
                <a:schemeClr val="accent6"/>
              </a:solidFill>
              <a:ln>
                <a:noFill/>
              </a:ln>
              <a:effectLst/>
            </c:spPr>
            <c:extLst>
              <c:ext xmlns:c16="http://schemas.microsoft.com/office/drawing/2014/chart" uri="{C3380CC4-5D6E-409C-BE32-E72D297353CC}">
                <c16:uniqueId val="{00000002-21B9-4014-89C6-54FA850F2043}"/>
              </c:ext>
            </c:extLst>
          </c:dPt>
          <c:dPt>
            <c:idx val="5"/>
            <c:invertIfNegative val="0"/>
            <c:bubble3D val="0"/>
            <c:spPr>
              <a:solidFill>
                <a:schemeClr val="accent6"/>
              </a:solidFill>
              <a:ln>
                <a:noFill/>
              </a:ln>
              <a:effectLst/>
            </c:spPr>
            <c:extLst>
              <c:ext xmlns:c16="http://schemas.microsoft.com/office/drawing/2014/chart" uri="{C3380CC4-5D6E-409C-BE32-E72D297353CC}">
                <c16:uniqueId val="{00000001-21B9-4014-89C6-54FA850F2043}"/>
              </c:ext>
            </c:extLst>
          </c:dPt>
          <c:dPt>
            <c:idx val="6"/>
            <c:invertIfNegative val="0"/>
            <c:bubble3D val="0"/>
            <c:spPr>
              <a:solidFill>
                <a:schemeClr val="accent6"/>
              </a:solidFill>
              <a:ln>
                <a:noFill/>
              </a:ln>
              <a:effectLst/>
            </c:spPr>
            <c:extLst>
              <c:ext xmlns:c16="http://schemas.microsoft.com/office/drawing/2014/chart" uri="{C3380CC4-5D6E-409C-BE32-E72D297353CC}">
                <c16:uniqueId val="{00000000-21B9-4014-89C6-54FA850F2043}"/>
              </c:ext>
            </c:extLst>
          </c:dPt>
          <c:cat>
            <c:strRef>
              <c:f>Sheet1!$A$2:$A$12</c:f>
              <c:strCache>
                <c:ptCount val="11"/>
                <c:pt idx="0">
                  <c:v>18-19</c:v>
                </c:pt>
                <c:pt idx="1">
                  <c:v>20-24</c:v>
                </c:pt>
                <c:pt idx="2">
                  <c:v>25-29</c:v>
                </c:pt>
                <c:pt idx="3">
                  <c:v>30-34</c:v>
                </c:pt>
                <c:pt idx="4">
                  <c:v>35-39</c:v>
                </c:pt>
                <c:pt idx="5">
                  <c:v>40-44</c:v>
                </c:pt>
                <c:pt idx="6">
                  <c:v>45-49</c:v>
                </c:pt>
                <c:pt idx="7">
                  <c:v>50-54</c:v>
                </c:pt>
                <c:pt idx="8">
                  <c:v>55-59</c:v>
                </c:pt>
                <c:pt idx="9">
                  <c:v>60-64</c:v>
                </c:pt>
                <c:pt idx="10">
                  <c:v>65+</c:v>
                </c:pt>
              </c:strCache>
            </c:strRef>
          </c:cat>
          <c:val>
            <c:numRef>
              <c:f>Sheet1!$B$2:$B$12</c:f>
              <c:numCache>
                <c:formatCode>General</c:formatCode>
                <c:ptCount val="11"/>
                <c:pt idx="0">
                  <c:v>0.3</c:v>
                </c:pt>
                <c:pt idx="1">
                  <c:v>6</c:v>
                </c:pt>
                <c:pt idx="2">
                  <c:v>14.7</c:v>
                </c:pt>
                <c:pt idx="3">
                  <c:v>19</c:v>
                </c:pt>
                <c:pt idx="4">
                  <c:v>18.399999999999999</c:v>
                </c:pt>
                <c:pt idx="5">
                  <c:v>14.3</c:v>
                </c:pt>
                <c:pt idx="6">
                  <c:v>9.8000000000000007</c:v>
                </c:pt>
                <c:pt idx="7">
                  <c:v>7.5</c:v>
                </c:pt>
                <c:pt idx="8">
                  <c:v>5.2</c:v>
                </c:pt>
                <c:pt idx="9">
                  <c:v>2.9</c:v>
                </c:pt>
                <c:pt idx="10">
                  <c:v>2</c:v>
                </c:pt>
              </c:numCache>
            </c:numRef>
          </c:val>
          <c:extLst>
            <c:ext xmlns:c16="http://schemas.microsoft.com/office/drawing/2014/chart" uri="{C3380CC4-5D6E-409C-BE32-E72D297353CC}">
              <c16:uniqueId val="{00000000-A173-45CA-BE89-A4774FA54FB1}"/>
            </c:ext>
          </c:extLst>
        </c:ser>
        <c:dLbls>
          <c:showLegendKey val="0"/>
          <c:showVal val="0"/>
          <c:showCatName val="0"/>
          <c:showSerName val="0"/>
          <c:showPercent val="0"/>
          <c:showBubbleSize val="0"/>
        </c:dLbls>
        <c:gapWidth val="76"/>
        <c:overlap val="-27"/>
        <c:axId val="953361552"/>
        <c:axId val="1080230464"/>
      </c:barChart>
      <c:catAx>
        <c:axId val="95336155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Bahnschrift" panose="020B0502040204020203" pitchFamily="34" charset="0"/>
                <a:ea typeface="+mn-ea"/>
                <a:cs typeface="+mn-cs"/>
              </a:defRPr>
            </a:pPr>
            <a:endParaRPr lang="en-US"/>
          </a:p>
        </c:txPr>
        <c:crossAx val="1080230464"/>
        <c:crosses val="autoZero"/>
        <c:auto val="1"/>
        <c:lblAlgn val="ctr"/>
        <c:lblOffset val="100"/>
        <c:noMultiLvlLbl val="0"/>
      </c:catAx>
      <c:valAx>
        <c:axId val="1080230464"/>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Bahnschrift" panose="020B0502040204020203" pitchFamily="34" charset="0"/>
                <a:ea typeface="+mn-ea"/>
                <a:cs typeface="+mn-cs"/>
              </a:defRPr>
            </a:pPr>
            <a:endParaRPr lang="en-US"/>
          </a:p>
        </c:txPr>
        <c:crossAx val="953361552"/>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Column1</c:v>
                </c:pt>
              </c:strCache>
            </c:strRef>
          </c:tx>
          <c:spPr>
            <a:solidFill>
              <a:schemeClr val="accent3"/>
            </a:solidFill>
          </c:spPr>
          <c:dPt>
            <c:idx val="0"/>
            <c:bubble3D val="0"/>
            <c:spPr>
              <a:solidFill>
                <a:schemeClr val="accent6"/>
              </a:solidFill>
              <a:ln w="19050">
                <a:noFill/>
              </a:ln>
              <a:effectLst/>
            </c:spPr>
            <c:extLst>
              <c:ext xmlns:c16="http://schemas.microsoft.com/office/drawing/2014/chart" uri="{C3380CC4-5D6E-409C-BE32-E72D297353CC}">
                <c16:uniqueId val="{00000002-46EE-43CF-9072-5A5FC23CC803}"/>
              </c:ext>
            </c:extLst>
          </c:dPt>
          <c:dPt>
            <c:idx val="1"/>
            <c:bubble3D val="0"/>
            <c:spPr>
              <a:solidFill>
                <a:schemeClr val="accent3"/>
              </a:solidFill>
              <a:ln w="19050">
                <a:solidFill>
                  <a:schemeClr val="lt1"/>
                </a:solidFill>
              </a:ln>
              <a:effectLst/>
            </c:spPr>
            <c:extLst>
              <c:ext xmlns:c16="http://schemas.microsoft.com/office/drawing/2014/chart" uri="{C3380CC4-5D6E-409C-BE32-E72D297353CC}">
                <c16:uniqueId val="{00000003-94E6-4DC4-91F5-FD399AE5D148}"/>
              </c:ext>
            </c:extLst>
          </c:dPt>
          <c:cat>
            <c:strRef>
              <c:f>Sheet1!$A$2:$A$3</c:f>
              <c:strCache>
                <c:ptCount val="2"/>
                <c:pt idx="0">
                  <c:v>No Impairment</c:v>
                </c:pt>
                <c:pt idx="1">
                  <c:v>Impairment in PADLs</c:v>
                </c:pt>
              </c:strCache>
            </c:strRef>
          </c:cat>
          <c:val>
            <c:numRef>
              <c:f>Sheet1!$B$2:$B$3</c:f>
              <c:numCache>
                <c:formatCode>General</c:formatCode>
                <c:ptCount val="2"/>
                <c:pt idx="0">
                  <c:v>31</c:v>
                </c:pt>
                <c:pt idx="1">
                  <c:v>69</c:v>
                </c:pt>
              </c:numCache>
            </c:numRef>
          </c:val>
          <c:extLst>
            <c:ext xmlns:c16="http://schemas.microsoft.com/office/drawing/2014/chart" uri="{C3380CC4-5D6E-409C-BE32-E72D297353CC}">
              <c16:uniqueId val="{00000000-46EE-43CF-9072-5A5FC23CC803}"/>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withinLinear" id="16">
  <a:schemeClr val="accent3"/>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withinLinear" id="16">
  <a:schemeClr val="accent3"/>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omments/modernComment_10A_4EEC5B03.xml><?xml version="1.0" encoding="utf-8"?>
<p188:cmLst xmlns:a="http://schemas.openxmlformats.org/drawingml/2006/main" xmlns:r="http://schemas.openxmlformats.org/officeDocument/2006/relationships" xmlns:p188="http://schemas.microsoft.com/office/powerpoint/2018/8/main">
  <p188:cm id="{B783FEE7-D118-854F-AF86-9AD224CDB750}" authorId="{D29754D2-7E59-24FD-1ACD-BAA96CEF7024}" created="2023-09-24T21:01:49.404">
    <pc:sldMkLst xmlns:pc="http://schemas.microsoft.com/office/powerpoint/2013/main/command">
      <pc:docMk/>
      <pc:sldMk cId="1324112643" sldId="266"/>
    </pc:sldMkLst>
    <p188:txBody>
      <a:bodyPr/>
      <a:lstStyle/>
      <a:p>
        <a:r>
          <a:rPr lang="en-US"/>
          <a:t>I moved this to follow the other demographic type slides and go before the RI slide</a:t>
        </a:r>
      </a:p>
    </p188:txBody>
  </p188:cm>
</p188:cmLst>
</file>

<file path=ppt/comments/modernComment_10C_FE042A78.xml><?xml version="1.0" encoding="utf-8"?>
<p188:cmLst xmlns:a="http://schemas.openxmlformats.org/drawingml/2006/main" xmlns:r="http://schemas.openxmlformats.org/officeDocument/2006/relationships" xmlns:p188="http://schemas.microsoft.com/office/powerpoint/2018/8/main">
  <p188:cm id="{EFAA2B04-F5CA-5048-95DA-BB25E37CDBD7}" authorId="{D29754D2-7E59-24FD-1ACD-BAA96CEF7024}" created="2023-09-24T20:58:24.137">
    <pc:sldMkLst xmlns:pc="http://schemas.microsoft.com/office/powerpoint/2013/main/command">
      <pc:docMk/>
      <pc:sldMk cId="4261685880" sldId="268"/>
    </pc:sldMkLst>
    <p188:txBody>
      <a:bodyPr/>
      <a:lstStyle/>
      <a:p>
        <a:r>
          <a:rPr lang="en-US"/>
          <a:t>Is “other” multi-racial? Is this what Susan was asking about? It’s a huge category!</a:t>
        </a:r>
      </a:p>
    </p188:txBody>
  </p188:cm>
</p188:cmLst>
</file>

<file path=ppt/comments/modernComment_10E_FAEB20AE.xml><?xml version="1.0" encoding="utf-8"?>
<p188:cmLst xmlns:a="http://schemas.openxmlformats.org/drawingml/2006/main" xmlns:r="http://schemas.openxmlformats.org/officeDocument/2006/relationships" xmlns:p188="http://schemas.microsoft.com/office/powerpoint/2018/8/main">
  <p188:cm id="{29AFA603-6A78-C744-8C84-B497926EEC08}" authorId="{D29754D2-7E59-24FD-1ACD-BAA96CEF7024}" created="2023-09-24T20:57:14.467">
    <pc:sldMkLst xmlns:pc="http://schemas.microsoft.com/office/powerpoint/2013/main/command">
      <pc:docMk/>
      <pc:sldMk cId="4209713326" sldId="270"/>
    </pc:sldMkLst>
    <p188:txBody>
      <a:bodyPr/>
      <a:lstStyle/>
      <a:p>
        <a:r>
          <a:rPr lang="en-US"/>
          <a:t>I would add a title so people know what they’re looking at (even if they didn’t hear you or are skimming through the slides without reading your notes)</a:t>
        </a:r>
      </a:p>
    </p188:txBody>
  </p188:cm>
</p188:cmLst>
</file>

<file path=ppt/comments/modernComment_10F_8A29AC6B.xml><?xml version="1.0" encoding="utf-8"?>
<p188:cmLst xmlns:a="http://schemas.openxmlformats.org/drawingml/2006/main" xmlns:r="http://schemas.openxmlformats.org/officeDocument/2006/relationships" xmlns:p188="http://schemas.microsoft.com/office/powerpoint/2018/8/main">
  <p188:cm id="{B5BD55A6-DEC3-5644-A487-3177A6A281AF}" authorId="{D29754D2-7E59-24FD-1ACD-BAA96CEF7024}" created="2023-09-24T20:56:32.923">
    <pc:sldMkLst xmlns:pc="http://schemas.microsoft.com/office/powerpoint/2013/main/command">
      <pc:docMk/>
      <pc:sldMk cId="2317986923" sldId="271"/>
    </pc:sldMkLst>
    <p188:txBody>
      <a:bodyPr/>
      <a:lstStyle/>
      <a:p>
        <a:r>
          <a:rPr lang="en-US"/>
          <a:t>Love PPI </a:t>
        </a:r>
      </a:p>
    </p188:txBody>
  </p188:cm>
</p188:cmLst>
</file>

<file path=ppt/comments/modernComment_12A_3D96078C.xml><?xml version="1.0" encoding="utf-8"?>
<p188:cmLst xmlns:a="http://schemas.openxmlformats.org/drawingml/2006/main" xmlns:r="http://schemas.openxmlformats.org/officeDocument/2006/relationships" xmlns:p188="http://schemas.microsoft.com/office/powerpoint/2018/8/main">
  <p188:cm id="{91C871D0-9153-2148-A033-56CAD91A5857}" authorId="{D29754D2-7E59-24FD-1ACD-BAA96CEF7024}" created="2023-09-24T23:00:05.552">
    <pc:sldMkLst xmlns:pc="http://schemas.microsoft.com/office/powerpoint/2013/main/command">
      <pc:docMk/>
      <pc:sldMk cId="1033242508" sldId="298"/>
    </pc:sldMkLst>
    <p188:txBody>
      <a:bodyPr/>
      <a:lstStyle/>
      <a:p>
        <a:r>
          <a:rPr lang="en-US"/>
          <a:t>Prison-based drug treatment? (Was that paper about mental health therapy more generally? I don’t remember anymore.)</a:t>
        </a:r>
      </a:p>
    </p188:txBody>
  </p188:cm>
</p188:cmLst>
</file>

<file path=ppt/comments/modernComment_12C_8FEA2571.xml><?xml version="1.0" encoding="utf-8"?>
<p188:cmLst xmlns:a="http://schemas.openxmlformats.org/drawingml/2006/main" xmlns:r="http://schemas.openxmlformats.org/officeDocument/2006/relationships" xmlns:p188="http://schemas.microsoft.com/office/powerpoint/2018/8/main">
  <p188:cm id="{C2986B71-5519-7F44-9899-170D3E1322C0}" authorId="{D29754D2-7E59-24FD-1ACD-BAA96CEF7024}" created="2023-09-24T23:17:27.410">
    <pc:sldMkLst xmlns:pc="http://schemas.microsoft.com/office/powerpoint/2013/main/command">
      <pc:docMk/>
      <pc:sldMk cId="2414486897" sldId="300"/>
    </pc:sldMkLst>
    <p188:txBody>
      <a:bodyPr/>
      <a:lstStyle/>
      <a:p>
        <a:r>
          <a:rPr lang="en-US"/>
          <a:t>Maybe insert a slide that says Pregnancy in Prison.</a:t>
        </a:r>
      </a:p>
    </p188:txBody>
  </p188:cm>
</p188:cmLst>
</file>

<file path=ppt/comments/modernComment_12D_50E21991.xml><?xml version="1.0" encoding="utf-8"?>
<p188:cmLst xmlns:a="http://schemas.openxmlformats.org/drawingml/2006/main" xmlns:r="http://schemas.openxmlformats.org/officeDocument/2006/relationships" xmlns:p188="http://schemas.microsoft.com/office/powerpoint/2018/8/main">
  <p188:cm id="{E60440A3-3B4E-4A42-9607-F60CF390EBCB}" authorId="{D29754D2-7E59-24FD-1ACD-BAA96CEF7024}" created="2023-09-24T23:18:07.390">
    <pc:sldMkLst xmlns:pc="http://schemas.microsoft.com/office/powerpoint/2013/main/command">
      <pc:docMk/>
      <pc:sldMk cId="1356994961" sldId="301"/>
    </pc:sldMkLst>
    <p188:replyLst>
      <p188:reply id="{4D207D67-7B8E-DE40-ACE2-EDD8E6E96EDE}" authorId="{D29754D2-7E59-24FD-1ACD-BAA96CEF7024}" created="2023-09-24T23:18:25.572">
        <p188:txBody>
          <a:bodyPr/>
          <a:lstStyle/>
          <a:p>
            <a:r>
              <a:rPr lang="en-US"/>
              <a:t>This just helps with the transitions to new topics </a:t>
            </a:r>
          </a:p>
        </p188:txBody>
      </p188:reply>
    </p188:replyLst>
    <p188:txBody>
      <a:bodyPr/>
      <a:lstStyle/>
      <a:p>
        <a:r>
          <a:rPr lang="en-US"/>
          <a:t>Maybe add a new slide saying Aging in Prison </a:t>
        </a:r>
      </a:p>
    </p188:txBody>
  </p188:cm>
</p188:cmLst>
</file>

<file path=ppt/comments/modernComment_100_39F125A5.xml><?xml version="1.0" encoding="utf-8"?>
<p188:cmLst xmlns:a="http://schemas.openxmlformats.org/drawingml/2006/main" xmlns:r="http://schemas.openxmlformats.org/officeDocument/2006/relationships" xmlns:p188="http://schemas.microsoft.com/office/powerpoint/2018/8/main">
  <p188:cm id="{FCEA38AC-2D2E-9942-AC5E-98FC0AB73EEB}" authorId="{D29754D2-7E59-24FD-1ACD-BAA96CEF7024}" created="2023-09-24T20:55:51.096">
    <pc:sldMkLst xmlns:pc="http://schemas.microsoft.com/office/powerpoint/2013/main/command">
      <pc:docMk/>
      <pc:sldMk cId="972105125" sldId="256"/>
    </pc:sldMkLst>
    <p188:txBody>
      <a:bodyPr/>
      <a:lstStyle/>
      <a:p>
        <a:r>
          <a:rPr lang="en-US"/>
          <a:t>Add your beautiful name! &amp; Suffolk Univ.</a:t>
        </a:r>
      </a:p>
    </p188:txBody>
  </p188:cm>
</p188:cmLst>
</file>

<file path=ppt/comments/modernComment_104_A393FAE4.xml><?xml version="1.0" encoding="utf-8"?>
<p188:cmLst xmlns:a="http://schemas.openxmlformats.org/drawingml/2006/main" xmlns:r="http://schemas.openxmlformats.org/officeDocument/2006/relationships" xmlns:p188="http://schemas.microsoft.com/office/powerpoint/2018/8/main">
  <p188:cm id="{BB3EDA02-3456-1341-83FE-40EEAB2FA4BF}" authorId="{D29754D2-7E59-24FD-1ACD-BAA96CEF7024}" created="2023-09-24T21:03:09.126">
    <pc:sldMkLst xmlns:pc="http://schemas.microsoft.com/office/powerpoint/2013/main/command">
      <pc:docMk/>
      <pc:sldMk cId="2744384228" sldId="260"/>
    </pc:sldMkLst>
    <p188:replyLst>
      <p188:reply id="{4CB8D674-72C6-A94A-9DC8-3034EC3A4918}" authorId="{D29754D2-7E59-24FD-1ACD-BAA96CEF7024}" created="2023-09-24T21:03:49.925">
        <p188:txBody>
          <a:bodyPr/>
          <a:lstStyle/>
          <a:p>
            <a:r>
              <a:rPr lang="en-US"/>
              <a:t>Does victimization and abuse lead to mental illness? I guess depression and anxiety… not schizophrenia… </a:t>
            </a:r>
          </a:p>
        </p188:txBody>
      </p188:reply>
      <p188:reply id="{5F35F9FA-82B4-C243-8AFA-F49B6FEB1B68}" authorId="{D29754D2-7E59-24FD-1ACD-BAA96CEF7024}" created="2023-09-24T21:04:33.759">
        <p188:txBody>
          <a:bodyPr/>
          <a:lstStyle/>
          <a:p>
            <a:r>
              <a:rPr lang="en-US"/>
              <a:t>I think some Black feminist scholars write about the abuse to prison pipeline for girls…?</a:t>
            </a:r>
          </a:p>
        </p188:txBody>
      </p188:reply>
      <p188:reply id="{0587147A-A9AA-1D4C-9967-55D41B743BB4}" authorId="{D29754D2-7E59-24FD-1ACD-BAA96CEF7024}" created="2023-09-24T21:05:21.825">
        <p188:txBody>
          <a:bodyPr/>
          <a:lstStyle/>
          <a:p>
            <a:r>
              <a:rPr lang="en-US"/>
              <a:t>I suppose you will probably also say that substance abuse in turn leads to situations that can lead to arrest e.g. buying or selling drugs, sex work</a:t>
            </a:r>
          </a:p>
        </p188:txBody>
      </p188:reply>
    </p188:replyLst>
    <p188:txBody>
      <a:bodyPr/>
      <a:lstStyle/>
      <a:p>
        <a:r>
          <a:rPr lang="en-US"/>
          <a:t>I would delete the first line about research; you’ll make the point and it’s a bit distracting from the style of the slide otherwise</a:t>
        </a:r>
      </a:p>
    </p188:txBody>
  </p188:cm>
</p188:cmLst>
</file>

<file path=ppt/comments/modernComment_105_13CBD9F.xml><?xml version="1.0" encoding="utf-8"?>
<p188:cmLst xmlns:a="http://schemas.openxmlformats.org/drawingml/2006/main" xmlns:r="http://schemas.openxmlformats.org/officeDocument/2006/relationships" xmlns:p188="http://schemas.microsoft.com/office/powerpoint/2018/8/main">
  <p188:cm id="{A3016ABF-5048-394E-9A8B-09423A8C122B}" authorId="{D29754D2-7E59-24FD-1ACD-BAA96CEF7024}" created="2023-09-24T21:09:04.013">
    <pc:sldMkLst xmlns:pc="http://schemas.microsoft.com/office/powerpoint/2013/main/command">
      <pc:docMk/>
      <pc:sldMk cId="20757919" sldId="261"/>
    </pc:sldMkLst>
    <p188:replyLst>
      <p188:reply id="{7AF11784-72C5-1C42-A6AA-2350CCA90C99}" authorId="{D29754D2-7E59-24FD-1ACD-BAA96CEF7024}" created="2023-09-24T21:09:19.747">
        <p188:txBody>
          <a:bodyPr/>
          <a:lstStyle/>
          <a:p>
            <a:r>
              <a:rPr lang="en-US"/>
              <a:t>&amp; then maybe change the picture</a:t>
            </a:r>
          </a:p>
        </p188:txBody>
      </p188:reply>
    </p188:replyLst>
    <p188:txBody>
      <a:bodyPr/>
      <a:lstStyle/>
      <a:p>
        <a:r>
          <a:rPr lang="en-US"/>
          <a:t>Not a big deal, maybe take out the first point and put it on the next slide</a:t>
        </a:r>
      </a:p>
    </p188:txBody>
  </p188:cm>
</p188:cmLst>
</file>

<file path=ppt/comments/modernComment_106_22C8221A.xml><?xml version="1.0" encoding="utf-8"?>
<p188:cmLst xmlns:a="http://schemas.openxmlformats.org/drawingml/2006/main" xmlns:r="http://schemas.openxmlformats.org/officeDocument/2006/relationships" xmlns:p188="http://schemas.microsoft.com/office/powerpoint/2018/8/main">
  <p188:cm id="{A7E17F48-A294-3642-8ACA-840CC7C67429}" authorId="{D29754D2-7E59-24FD-1ACD-BAA96CEF7024}" created="2023-09-24T22:55:36.312">
    <ac:deMkLst xmlns:ac="http://schemas.microsoft.com/office/drawing/2013/main/command">
      <pc:docMk xmlns:pc="http://schemas.microsoft.com/office/powerpoint/2013/main/command"/>
      <pc:sldMk xmlns:pc="http://schemas.microsoft.com/office/powerpoint/2013/main/command" cId="583541274" sldId="262"/>
      <ac:spMk id="3" creationId="{39EC3543-1761-BB07-C6E2-4F3F6E330B7D}"/>
    </ac:deMkLst>
    <p188:replyLst>
      <p188:reply id="{76CB1CD4-EA91-9E48-85D6-4BBBBEB939F6}" authorId="{D29754D2-7E59-24FD-1ACD-BAA96CEF7024}" created="2023-09-24T22:56:35.357">
        <p188:txBody>
          <a:bodyPr/>
          <a:lstStyle/>
          <a:p>
            <a:r>
              <a:rPr lang="en-US"/>
              <a:t>Women also have higher rates of HIV</a:t>
            </a:r>
          </a:p>
        </p188:txBody>
      </p188:reply>
      <p188:reply id="{7267AB16-E776-6E40-B019-D827541E1E5A}" authorId="{D29754D2-7E59-24FD-1ACD-BAA96CEF7024}" created="2023-09-24T23:01:51.166">
        <p188:txBody>
          <a:bodyPr/>
          <a:lstStyle/>
          <a:p>
            <a:r>
              <a:rPr lang="en-US"/>
              <a:t>Add to this slide, more likely to use substances?(since you address it in the slide on prison based drug treatment not working)</a:t>
            </a:r>
          </a:p>
        </p188:txBody>
      </p188:reply>
    </p188:replyLst>
    <p188:txBody>
      <a:bodyPr/>
      <a:lstStyle/>
      <a:p>
        <a:r>
          <a:rPr lang="en-US"/>
          <a:t>maybe say women “have some different health needs” because a lot are the same.</a:t>
        </a:r>
      </a:p>
    </p188:txBody>
  </p188:cm>
</p188:cmLst>
</file>

<file path=ppt/comments/modernComment_108_90DE7AB5.xml><?xml version="1.0" encoding="utf-8"?>
<p188:cmLst xmlns:a="http://schemas.openxmlformats.org/drawingml/2006/main" xmlns:r="http://schemas.openxmlformats.org/officeDocument/2006/relationships" xmlns:p188="http://schemas.microsoft.com/office/powerpoint/2018/8/main">
  <p188:cm id="{BD9B1BBC-2B3C-AF4B-967F-A4E27BCD781E}" authorId="{D29754D2-7E59-24FD-1ACD-BAA96CEF7024}" created="2023-09-24T23:33:50.028">
    <ac:deMkLst xmlns:ac="http://schemas.microsoft.com/office/drawing/2013/main/command">
      <pc:docMk xmlns:pc="http://schemas.microsoft.com/office/powerpoint/2013/main/command"/>
      <pc:sldMk xmlns:pc="http://schemas.microsoft.com/office/powerpoint/2013/main/command" cId="2430499509" sldId="264"/>
      <ac:spMk id="4" creationId="{5783CE6F-9EF0-31CB-7602-9C311167796C}"/>
    </ac:deMkLst>
    <p188:replyLst>
      <p188:reply id="{6F4F6527-2D46-ED49-89DF-DE2821BA2047}" authorId="{D29754D2-7E59-24FD-1ACD-BAA96CEF7024}" created="2023-09-24T23:34:39.710">
        <p188:txBody>
          <a:bodyPr/>
          <a:lstStyle/>
          <a:p>
            <a:r>
              <a:rPr lang="en-US"/>
              <a:t>For item 2, does upstream (front end?) mean things like ending cash bail to improve outcomes for women who are arrested and charged — that kind of thing? Preventing women from entering the carceral system in the first place?</a:t>
            </a:r>
          </a:p>
        </p188:txBody>
      </p188:reply>
      <p188:reply id="{BB7F998C-4690-F94F-A96B-F4E681A80CB1}" authorId="{D29754D2-7E59-24FD-1ACD-BAA96CEF7024}" created="2023-09-24T23:34:56.133">
        <p188:txBody>
          <a:bodyPr/>
          <a:lstStyle/>
          <a:p>
            <a:r>
              <a:rPr lang="en-US"/>
              <a:t>Item 3  yes yes yes</a:t>
            </a:r>
          </a:p>
        </p188:txBody>
      </p188:reply>
    </p188:replyLst>
    <p188:txBody>
      <a:bodyPr/>
      <a:lstStyle/>
      <a:p>
        <a:r>
          <a:rPr lang="en-US"/>
          <a:t>Item 1 is specific to prison that is people who have been convicted, is that correct? Does improved community supervision mean increased use of such supervision — or improved parole supervision that doesn’t arbitrarily send women back to prison? say “end to technical parole violations,” perhaps? Resentencing/post-conviction relief? Maybe add “elder parole” before medical parole; could say “expanded medical parole”</a:t>
        </a:r>
      </a:p>
    </p188:txBody>
  </p188:cm>
</p188:cmLst>
</file>

<file path=ppt/comments/modernComment_109_9CDC52E6.xml><?xml version="1.0" encoding="utf-8"?>
<p188:cmLst xmlns:a="http://schemas.openxmlformats.org/drawingml/2006/main" xmlns:r="http://schemas.openxmlformats.org/officeDocument/2006/relationships" xmlns:p188="http://schemas.microsoft.com/office/powerpoint/2018/8/main">
  <p188:cm id="{5D395FB6-5F26-EC4E-AE1F-9021F7227A96}" authorId="{D29754D2-7E59-24FD-1ACD-BAA96CEF7024}" created="2023-09-24T21:00:56.489">
    <pc:sldMkLst xmlns:pc="http://schemas.microsoft.com/office/powerpoint/2013/main/command">
      <pc:docMk/>
      <pc:sldMk cId="2631684838" sldId="265"/>
    </pc:sldMkLst>
    <p188:replyLst>
      <p188:reply id="{FFACF9E5-1C6E-7840-9F97-C846E67DF848}" authorId="{D29754D2-7E59-24FD-1ACD-BAA96CEF7024}" created="2023-09-24T23:40:30.651">
        <p188:txBody>
          <a:bodyPr/>
          <a:lstStyle/>
          <a:p>
            <a:r>
              <a:rPr lang="en-US"/>
              <a:t>p.s. I moved it up here</a:t>
            </a:r>
          </a:p>
        </p188:txBody>
      </p188:reply>
    </p188:replyLst>
    <p188:txBody>
      <a:bodyPr/>
      <a:lstStyle/>
      <a:p>
        <a:r>
          <a:rPr lang="en-US"/>
          <a:t>I think it’s fine to have a slide on RI and to acknowledge where RI fits in</a:t>
        </a:r>
      </a:p>
    </p188:txBody>
  </p188:cm>
</p188:cmLst>
</file>

<file path=ppt/comments/modernComment_111_33E6486D.xml><?xml version="1.0" encoding="utf-8"?>
<p188:cmLst xmlns:a="http://schemas.openxmlformats.org/drawingml/2006/main" xmlns:r="http://schemas.openxmlformats.org/officeDocument/2006/relationships" xmlns:p188="http://schemas.microsoft.com/office/powerpoint/2018/8/main">
  <p188:cm id="{B921A784-25AD-2348-A9A6-4060A4E24050}" authorId="{D29754D2-7E59-24FD-1ACD-BAA96CEF7024}" created="2023-09-24T23:22:20.909">
    <pc:sldMkLst xmlns:pc="http://schemas.microsoft.com/office/powerpoint/2013/main/command">
      <pc:docMk/>
      <pc:sldMk cId="870729837" sldId="273"/>
    </pc:sldMkLst>
    <p188:txBody>
      <a:bodyPr/>
      <a:lstStyle/>
      <a:p>
        <a:r>
          <a:rPr lang="en-US"/>
          <a:t>At the end of the last passage, I would add, “leading to unfair and harmful discipline” or something like that</a:t>
        </a:r>
      </a:p>
    </p188:txBody>
  </p188:cm>
</p188:cmLst>
</file>

<file path=ppt/comments/modernComment_112_ECB6AEF8.xml><?xml version="1.0" encoding="utf-8"?>
<p188:cmLst xmlns:a="http://schemas.openxmlformats.org/drawingml/2006/main" xmlns:r="http://schemas.openxmlformats.org/officeDocument/2006/relationships" xmlns:p188="http://schemas.microsoft.com/office/powerpoint/2018/8/main">
  <p188:cm id="{B26A3A26-7334-1947-9E6B-13FDB946E77E}" authorId="{D29754D2-7E59-24FD-1ACD-BAA96CEF7024}" created="2023-09-24T23:29:05.716">
    <pc:sldMkLst xmlns:pc="http://schemas.microsoft.com/office/powerpoint/2013/main/command">
      <pc:docMk/>
      <pc:sldMk cId="3971395320" sldId="274"/>
    </pc:sldMkLst>
    <p188:txBody>
      <a:bodyPr/>
      <a:lstStyle/>
      <a:p>
        <a:r>
          <a:rPr lang="en-US"/>
          <a:t>I think these three slides have different visuals but the same text. Maybe instead put the text on the first slide and then show the three visuals that make the point.</a:t>
        </a:r>
      </a:p>
    </p188:txBody>
  </p188:cm>
</p188:cmLst>
</file>

<file path=ppt/comments/modernComment_120_BB3B016D.xml><?xml version="1.0" encoding="utf-8"?>
<p188:cmLst xmlns:a="http://schemas.openxmlformats.org/drawingml/2006/main" xmlns:r="http://schemas.openxmlformats.org/officeDocument/2006/relationships" xmlns:p188="http://schemas.microsoft.com/office/powerpoint/2018/8/main">
  <p188:cm id="{8CA32D80-A726-8749-ACF5-A4EBBD58F121}" authorId="{D29754D2-7E59-24FD-1ACD-BAA96CEF7024}" created="2023-09-24T21:06:58.762">
    <pc:sldMkLst xmlns:pc="http://schemas.microsoft.com/office/powerpoint/2013/main/command">
      <pc:docMk/>
      <pc:sldMk cId="3141206381" sldId="288"/>
    </pc:sldMkLst>
    <p188:txBody>
      <a:bodyPr/>
      <a:lstStyle/>
      <a:p>
        <a:r>
          <a:rPr lang="en-US"/>
          <a:t>Should dependence on abusive others come before vulnerability to further violence?</a:t>
        </a:r>
      </a:p>
    </p188:txBody>
  </p188:cm>
</p188:cmLst>
</file>

<file path=ppt/comments/modernComment_121_CEB81BD8.xml><?xml version="1.0" encoding="utf-8"?>
<p188:cmLst xmlns:a="http://schemas.openxmlformats.org/drawingml/2006/main" xmlns:r="http://schemas.openxmlformats.org/officeDocument/2006/relationships" xmlns:p188="http://schemas.microsoft.com/office/powerpoint/2018/8/main">
  <p188:cm id="{87DEBA92-7939-2C42-A5E8-EC8D9334DC6A}" authorId="{D29754D2-7E59-24FD-1ACD-BAA96CEF7024}" created="2023-09-24T23:06:06.299">
    <pc:sldMkLst xmlns:pc="http://schemas.microsoft.com/office/powerpoint/2013/main/command">
      <pc:docMk/>
      <pc:sldMk cId="3468172248" sldId="289"/>
    </pc:sldMkLst>
    <p188:replyLst>
      <p188:reply id="{353097FB-990E-2544-AF76-CDE9DBFD79A7}" authorId="{D29754D2-7E59-24FD-1ACD-BAA96CEF7024}" created="2023-09-24T23:14:00.517">
        <p188:txBody>
          <a:bodyPr/>
          <a:lstStyle/>
          <a:p>
            <a:r>
              <a:rPr lang="en-US"/>
              <a:t>6-10% if often quoted but BJS reports lower numbers. It’s 4% for state prisons, higher for jails. This is in the Medical Problems of (or reported by) Jail Inmates / Prison Inmates — I can send a citation 
</a:t>
            </a:r>
          </a:p>
        </p188:txBody>
      </p188:reply>
      <p188:reply id="{1530C4CD-539D-124F-A3C1-D86891102C97}" authorId="{D29754D2-7E59-24FD-1ACD-BAA96CEF7024}" created="2023-09-24T23:16:35.730">
        <p188:txBody>
          <a:bodyPr/>
          <a:lstStyle/>
          <a:p>
            <a:r>
              <a:rPr lang="en-US"/>
              <a:t>To the part on pregnancy, I might revise to, e.g.: Many experience inadequate prenatal care and social support, and some give birth alone in their cells.</a:t>
            </a:r>
          </a:p>
        </p188:txBody>
      </p188:reply>
    </p188:replyLst>
    <p188:txBody>
      <a:bodyPr/>
      <a:lstStyle/>
      <a:p>
        <a:r>
          <a:rPr lang="en-US"/>
          <a:t>I might say, Women are typically denied access to contraception and abortion. (RI does or did provide contraception, at least for women leaving prison, but I think that’s unusual.) I would delete preventive care because it’s not clear what it refers to (Pap smears? Flu vaccines?). I might delete menstrual hygiene products too because it seems minor compared to being denied an abortion. To me at least.</a:t>
        </a:r>
      </a:p>
    </p188:txBody>
  </p188:cm>
</p188:cmLst>
</file>

<file path=ppt/comments/modernComment_122_DEB159EA.xml><?xml version="1.0" encoding="utf-8"?>
<p188:cmLst xmlns:a="http://schemas.openxmlformats.org/drawingml/2006/main" xmlns:r="http://schemas.openxmlformats.org/officeDocument/2006/relationships" xmlns:p188="http://schemas.microsoft.com/office/powerpoint/2018/8/main">
  <p188:cm id="{897F3F00-0492-E74C-BBB6-FF1784852AE1}" authorId="{D29754D2-7E59-24FD-1ACD-BAA96CEF7024}" created="2023-09-24T20:57:30.104">
    <pc:sldMkLst xmlns:pc="http://schemas.microsoft.com/office/powerpoint/2013/main/command">
      <pc:docMk/>
      <pc:sldMk cId="3736164842" sldId="290"/>
    </pc:sldMkLst>
    <p188:txBody>
      <a:bodyPr/>
      <a:lstStyle/>
      <a:p>
        <a:r>
          <a:rPr lang="en-US"/>
          <a:t>Same, please add a title</a:t>
        </a:r>
      </a:p>
    </p188:txBody>
  </p188:cm>
</p188:cmLst>
</file>

<file path=ppt/comments/modernComment_123_F3AC55A1.xml><?xml version="1.0" encoding="utf-8"?>
<p188:cmLst xmlns:a="http://schemas.openxmlformats.org/drawingml/2006/main" xmlns:r="http://schemas.openxmlformats.org/officeDocument/2006/relationships" xmlns:p188="http://schemas.microsoft.com/office/powerpoint/2018/8/main">
  <p188:cm id="{46218B54-62E0-8D4A-B5E5-577D5EA28190}" authorId="{D29754D2-7E59-24FD-1ACD-BAA96CEF7024}" created="2023-09-24T20:58:47.980">
    <pc:sldMkLst xmlns:pc="http://schemas.microsoft.com/office/powerpoint/2013/main/command">
      <pc:docMk/>
      <pc:sldMk cId="4088157601" sldId="291"/>
    </pc:sldMkLst>
    <p188:replyLst>
      <p188:reply id="{01B05B07-258B-0C47-A769-BE408BD1F282}" authorId="{D29754D2-7E59-24FD-1ACD-BAA96CEF7024}" created="2023-09-24T21:00:27.569">
        <p188:txBody>
          <a:bodyPr/>
          <a:lstStyle/>
          <a:p>
            <a:r>
              <a:rPr lang="en-US"/>
              <a:t>You probably know the sentencing project has a report theorizing about the narrowing racial gap between black and white women b/c of meth and perhaps now opioids. What a huge rate for indigenous women… we never talk about it!</a:t>
            </a:r>
          </a:p>
        </p188:txBody>
      </p188:reply>
    </p188:replyLst>
    <p188:txBody>
      <a:bodyPr/>
      <a:lstStyle/>
      <a:p>
        <a:r>
          <a:rPr lang="en-US"/>
          <a:t>A title would help</a:t>
        </a:r>
      </a:p>
    </p188:txBody>
  </p188:cm>
</p188:cmLst>
</file>

<file path=ppt/comments/modernComment_124_FECE795D.xml><?xml version="1.0" encoding="utf-8"?>
<p188:cmLst xmlns:a="http://schemas.openxmlformats.org/drawingml/2006/main" xmlns:r="http://schemas.openxmlformats.org/officeDocument/2006/relationships" xmlns:p188="http://schemas.microsoft.com/office/powerpoint/2018/8/main">
  <p188:cm id="{C3B94E99-E186-5046-9ECA-9C07F075526F}" authorId="{D29754D2-7E59-24FD-1ACD-BAA96CEF7024}" created="2023-09-24T21:10:15.890">
    <pc:sldMkLst xmlns:pc="http://schemas.microsoft.com/office/powerpoint/2013/main/command">
      <pc:docMk/>
      <pc:sldMk cId="4274944349" sldId="292"/>
    </pc:sldMkLst>
    <p188:replyLst>
      <p188:reply id="{426ADDB6-7D99-3E49-8EE3-83FE61DD3E8C}" authorId="{D29754D2-7E59-24FD-1ACD-BAA96CEF7024}" created="2023-09-24T21:11:29.661">
        <p188:txBody>
          <a:bodyPr/>
          <a:lstStyle/>
          <a:p>
            <a:r>
              <a:rPr lang="en-US"/>
              <a:t>Is it the kids’ relationships with fathers? Or the women’s? Similarly, is the last line about consequences after coming home? You can probably be more assertive and say devastating impact on families…</a:t>
            </a:r>
          </a:p>
        </p188:txBody>
      </p188:reply>
      <p188:reply id="{953B9D48-FCFB-2B41-A27F-F0CB1EF61314}" authorId="{D29754D2-7E59-24FD-1ACD-BAA96CEF7024}" created="2023-09-24T21:12:47.823">
        <p188:txBody>
          <a:bodyPr/>
          <a:lstStyle/>
          <a:p>
            <a:r>
              <a:rPr lang="en-US"/>
              <a:t>A study came out a year or two ago about how having a relative in prison affects people’s health — that would be good to add — the consequences are significant for family and the consequences of having been in prison, the disruption, the criminal record, just make matters worse for women who were already struggling. I will look for the study.</a:t>
            </a:r>
          </a:p>
        </p188:txBody>
      </p188:reply>
    </p188:replyLst>
    <p188:txBody>
      <a:bodyPr/>
      <a:lstStyle/>
      <a:p>
        <a:r>
          <a:rPr lang="en-US"/>
          <a:t>Family disruption etc…do you mean for children ? — you can mention the point from the previous slide here</a:t>
        </a:r>
      </a:p>
    </p188:txBody>
  </p188:cm>
</p188:cmLst>
</file>

<file path=ppt/comments/modernComment_125_C44C498A.xml><?xml version="1.0" encoding="utf-8"?>
<p188:cmLst xmlns:a="http://schemas.openxmlformats.org/drawingml/2006/main" xmlns:r="http://schemas.openxmlformats.org/officeDocument/2006/relationships" xmlns:p188="http://schemas.microsoft.com/office/powerpoint/2018/8/main">
  <p188:cm id="{E74187CF-D877-7F46-95ED-4A9BA5FF4EEB}" authorId="{D29754D2-7E59-24FD-1ACD-BAA96CEF7024}" created="2023-09-24T22:58:25.219">
    <pc:sldMkLst xmlns:pc="http://schemas.microsoft.com/office/powerpoint/2013/main/command">
      <pc:docMk/>
      <pc:sldMk cId="3293333898" sldId="293"/>
    </pc:sldMkLst>
    <p188:txBody>
      <a:bodyPr/>
      <a:lstStyle/>
      <a:p>
        <a:r>
          <a:rPr lang="en-US"/>
          <a:t>Maybe add to the last line, “including Medicaid”</a:t>
        </a:r>
      </a:p>
    </p188:txBody>
  </p188:cm>
</p188:cmLst>
</file>

<file path=ppt/comments/modernComment_129_7BEF01B5.xml><?xml version="1.0" encoding="utf-8"?>
<p188:cmLst xmlns:a="http://schemas.openxmlformats.org/drawingml/2006/main" xmlns:r="http://schemas.openxmlformats.org/officeDocument/2006/relationships" xmlns:p188="http://schemas.microsoft.com/office/powerpoint/2018/8/main">
  <p188:cm id="{C66A03D7-2E32-374C-B004-E77F6B60CF47}" authorId="{D29754D2-7E59-24FD-1ACD-BAA96CEF7024}" created="2023-09-24T23:36:38.847">
    <pc:sldMkLst xmlns:pc="http://schemas.microsoft.com/office/powerpoint/2013/main/command">
      <pc:docMk/>
      <pc:sldMk cId="2079261109" sldId="297"/>
    </pc:sldMkLst>
    <p188:txBody>
      <a:bodyPr/>
      <a:lstStyle/>
      <a:p>
        <a:r>
          <a:rPr lang="en-US"/>
          <a:t>Move this after your next slide — it seems good for people to have access to it — you can put the web address in the notes (if you’re giving a version with notes) even if you don’t review it. I do think the screen you’ll be using will be much bigger than a computer screen and you could go through it if you want. Up to you.</a:t>
        </a:r>
      </a:p>
    </p188:txBody>
  </p188:cm>
</p188: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4B787A4-95B4-4787-A0EA-875F0F4FB2E6}" type="datetimeFigureOut">
              <a:rPr lang="en-US" smtClean="0"/>
              <a:t>9/27/2023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BCC506-C407-4B63-A57F-750785B520EA}" type="slidenum">
              <a:rPr lang="en-US" smtClean="0"/>
              <a:t>‹#›</a:t>
            </a:fld>
            <a:endParaRPr lang="en-US"/>
          </a:p>
        </p:txBody>
      </p:sp>
    </p:spTree>
    <p:extLst>
      <p:ext uri="{BB962C8B-B14F-4D97-AF65-F5344CB8AC3E}">
        <p14:creationId xmlns:p14="http://schemas.microsoft.com/office/powerpoint/2010/main" val="28712517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prisonpolicy.org/blog/2022/01/11/bjs_update/"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7BCC506-C407-4B63-A57F-750785B520EA}" type="slidenum">
              <a:rPr lang="en-US" smtClean="0"/>
              <a:t>1</a:t>
            </a:fld>
            <a:endParaRPr lang="en-US"/>
          </a:p>
        </p:txBody>
      </p:sp>
    </p:spTree>
    <p:extLst>
      <p:ext uri="{BB962C8B-B14F-4D97-AF65-F5344CB8AC3E}">
        <p14:creationId xmlns:p14="http://schemas.microsoft.com/office/powerpoint/2010/main" val="36672898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VAST majority of women under correctional supervision are on probation – almost ten times the size of the jail or prison populations. This points to the widening net of correctional supervision and is another area in need of more research and innovative policy response, especially as it is well-documented that probation violations or revocations contribute to jail populations.</a:t>
            </a:r>
          </a:p>
        </p:txBody>
      </p:sp>
      <p:sp>
        <p:nvSpPr>
          <p:cNvPr id="4" name="Slide Number Placeholder 3"/>
          <p:cNvSpPr>
            <a:spLocks noGrp="1"/>
          </p:cNvSpPr>
          <p:nvPr>
            <p:ph type="sldNum" sz="quarter" idx="5"/>
          </p:nvPr>
        </p:nvSpPr>
        <p:spPr/>
        <p:txBody>
          <a:bodyPr/>
          <a:lstStyle/>
          <a:p>
            <a:fld id="{E7BCC506-C407-4B63-A57F-750785B520EA}" type="slidenum">
              <a:rPr lang="en-US" smtClean="0"/>
              <a:t>3</a:t>
            </a:fld>
            <a:endParaRPr lang="en-US"/>
          </a:p>
        </p:txBody>
      </p:sp>
    </p:spTree>
    <p:extLst>
      <p:ext uri="{BB962C8B-B14F-4D97-AF65-F5344CB8AC3E}">
        <p14:creationId xmlns:p14="http://schemas.microsoft.com/office/powerpoint/2010/main" val="2619337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solidFill>
                  <a:srgbClr val="474747"/>
                </a:solidFill>
                <a:effectLst/>
                <a:latin typeface="Georgia" panose="02040502050405020303" pitchFamily="18" charset="0"/>
              </a:rPr>
              <a:t>In the first </a:t>
            </a:r>
            <a:r>
              <a:rPr lang="en-US" b="0" i="0" u="none" strike="noStrike" dirty="0">
                <a:solidFill>
                  <a:srgbClr val="F57A00"/>
                </a:solidFill>
                <a:effectLst/>
                <a:latin typeface="Georgia" panose="02040502050405020303" pitchFamily="18" charset="0"/>
                <a:hlinkClick r:id="rId3"/>
              </a:rPr>
              <a:t>year</a:t>
            </a:r>
            <a:r>
              <a:rPr lang="en-US" b="0" i="0" dirty="0">
                <a:solidFill>
                  <a:srgbClr val="474747"/>
                </a:solidFill>
                <a:effectLst/>
                <a:latin typeface="Georgia" panose="02040502050405020303" pitchFamily="18" charset="0"/>
              </a:rPr>
              <a:t> of the pandemic, we saw significant reductions in women’s prison and jail populations: The number of women in prisons dropped by 23% during 2020, and jail populations fell even faster, down 37% by the end of 2020. These are the kinds of year-over-year changes needed to actually end the mass incarceration of women. Unfortunately, the changes that led to such dramatic population drops were largely the result of pandemic-related slowdowns in the criminal legal system — not permanent policy changes. And </a:t>
            </a:r>
            <a:r>
              <a:rPr lang="en-US" b="1" i="0" dirty="0">
                <a:solidFill>
                  <a:srgbClr val="474747"/>
                </a:solidFill>
                <a:effectLst/>
                <a:latin typeface="Georgia" panose="02040502050405020303" pitchFamily="18" charset="0"/>
              </a:rPr>
              <a:t>as the criminal legal system has returned to “business as usual,” prison and jail populations have already begun to rebound to pre-pandemic levels</a:t>
            </a:r>
            <a:r>
              <a:rPr lang="en-US" b="0" i="0" dirty="0">
                <a:solidFill>
                  <a:srgbClr val="474747"/>
                </a:solidFill>
                <a:effectLst/>
                <a:latin typeface="Georgia" panose="02040502050405020303" pitchFamily="18" charset="0"/>
              </a:rPr>
              <a:t>.</a:t>
            </a:r>
            <a:endParaRPr lang="en-US" dirty="0"/>
          </a:p>
        </p:txBody>
      </p:sp>
      <p:sp>
        <p:nvSpPr>
          <p:cNvPr id="4" name="Slide Number Placeholder 3"/>
          <p:cNvSpPr>
            <a:spLocks noGrp="1"/>
          </p:cNvSpPr>
          <p:nvPr>
            <p:ph type="sldNum" sz="quarter" idx="5"/>
          </p:nvPr>
        </p:nvSpPr>
        <p:spPr/>
        <p:txBody>
          <a:bodyPr/>
          <a:lstStyle/>
          <a:p>
            <a:fld id="{E7BCC506-C407-4B63-A57F-750785B520EA}" type="slidenum">
              <a:rPr lang="en-US" smtClean="0"/>
              <a:t>4</a:t>
            </a:fld>
            <a:endParaRPr lang="en-US"/>
          </a:p>
        </p:txBody>
      </p:sp>
    </p:spTree>
    <p:extLst>
      <p:ext uri="{BB962C8B-B14F-4D97-AF65-F5344CB8AC3E}">
        <p14:creationId xmlns:p14="http://schemas.microsoft.com/office/powerpoint/2010/main" val="30449523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 point this out not to suggest that Rhode Island should rest on its laurels and take no further action, but instead to say that the state has an opportunity to be a leader in even further reducing the rate of women’s incarceration through innovative policies and programs.</a:t>
            </a:r>
          </a:p>
        </p:txBody>
      </p:sp>
      <p:sp>
        <p:nvSpPr>
          <p:cNvPr id="4" name="Slide Number Placeholder 3"/>
          <p:cNvSpPr>
            <a:spLocks noGrp="1"/>
          </p:cNvSpPr>
          <p:nvPr>
            <p:ph type="sldNum" sz="quarter" idx="5"/>
          </p:nvPr>
        </p:nvSpPr>
        <p:spPr/>
        <p:txBody>
          <a:bodyPr/>
          <a:lstStyle/>
          <a:p>
            <a:fld id="{E7BCC506-C407-4B63-A57F-750785B520EA}" type="slidenum">
              <a:rPr lang="en-US" smtClean="0"/>
              <a:t>6</a:t>
            </a:fld>
            <a:endParaRPr lang="en-US"/>
          </a:p>
        </p:txBody>
      </p:sp>
    </p:spTree>
    <p:extLst>
      <p:ext uri="{BB962C8B-B14F-4D97-AF65-F5344CB8AC3E}">
        <p14:creationId xmlns:p14="http://schemas.microsoft.com/office/powerpoint/2010/main" val="10972218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Female incarceration rates showed larger proportional differences by race at age 18 to 19 than for any age group. Among females ages 18 to 19, the 2021 imprisonment rates for those who were American Indian or Alaska Native (14 per 100,000) or black (13 per 100,000) were more than 6 times the rate for those who were white (2 per 100,000). </a:t>
            </a:r>
          </a:p>
        </p:txBody>
      </p:sp>
      <p:sp>
        <p:nvSpPr>
          <p:cNvPr id="4" name="Slide Number Placeholder 3"/>
          <p:cNvSpPr>
            <a:spLocks noGrp="1"/>
          </p:cNvSpPr>
          <p:nvPr>
            <p:ph type="sldNum" sz="quarter" idx="5"/>
          </p:nvPr>
        </p:nvSpPr>
        <p:spPr/>
        <p:txBody>
          <a:bodyPr/>
          <a:lstStyle/>
          <a:p>
            <a:fld id="{E7BCC506-C407-4B63-A57F-750785B520EA}" type="slidenum">
              <a:rPr lang="en-US" smtClean="0"/>
              <a:t>7</a:t>
            </a:fld>
            <a:endParaRPr lang="en-US"/>
          </a:p>
        </p:txBody>
      </p:sp>
    </p:spTree>
    <p:extLst>
      <p:ext uri="{BB962C8B-B14F-4D97-AF65-F5344CB8AC3E}">
        <p14:creationId xmlns:p14="http://schemas.microsoft.com/office/powerpoint/2010/main" val="36808856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rgbClr val="002060"/>
                </a:solidFill>
                <a:latin typeface="Bahnschrift" panose="020B0502040204020203" pitchFamily="34" charset="0"/>
              </a:rPr>
              <a:t>Childhood experiences (entry arrow)</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solidFill>
                <a:srgbClr val="002060"/>
              </a:solidFill>
              <a:latin typeface="Bahnschrift" panose="020B050204020402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rgbClr val="002060"/>
                </a:solidFill>
                <a:latin typeface="Bahnschrift" panose="020B0502040204020203" pitchFamily="34" charset="0"/>
              </a:rPr>
              <a:t>Gendered childhood abuse, diagnosis of mental and physical health problems, school failure, medication</a:t>
            </a:r>
          </a:p>
          <a:p>
            <a:endParaRPr lang="en-US" dirty="0"/>
          </a:p>
        </p:txBody>
      </p:sp>
      <p:sp>
        <p:nvSpPr>
          <p:cNvPr id="4" name="Slide Number Placeholder 3"/>
          <p:cNvSpPr>
            <a:spLocks noGrp="1"/>
          </p:cNvSpPr>
          <p:nvPr>
            <p:ph type="sldNum" sz="quarter" idx="5"/>
          </p:nvPr>
        </p:nvSpPr>
        <p:spPr/>
        <p:txBody>
          <a:bodyPr/>
          <a:lstStyle/>
          <a:p>
            <a:fld id="{7949712B-D05F-491A-A23C-6CA4CAA9CA2D}" type="slidenum">
              <a:rPr lang="en-US" smtClean="0"/>
              <a:t>13</a:t>
            </a:fld>
            <a:endParaRPr lang="en-US"/>
          </a:p>
        </p:txBody>
      </p:sp>
    </p:spTree>
    <p:extLst>
      <p:ext uri="{BB962C8B-B14F-4D97-AF65-F5344CB8AC3E}">
        <p14:creationId xmlns:p14="http://schemas.microsoft.com/office/powerpoint/2010/main" val="6265224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solidFill>
                  <a:srgbClr val="002060"/>
                </a:solidFill>
                <a:latin typeface="Bahnschrift" panose="020B0502040204020203" pitchFamily="34" charset="0"/>
              </a:rPr>
              <a:t>Unstable jobs, poverty, involvement with problematic men, deteriorating health, medication and self-medication, arrest and incarceration</a:t>
            </a:r>
          </a:p>
          <a:p>
            <a:endParaRPr lang="en-US" dirty="0"/>
          </a:p>
        </p:txBody>
      </p:sp>
      <p:sp>
        <p:nvSpPr>
          <p:cNvPr id="4" name="Slide Number Placeholder 3"/>
          <p:cNvSpPr>
            <a:spLocks noGrp="1"/>
          </p:cNvSpPr>
          <p:nvPr>
            <p:ph type="sldNum" sz="quarter" idx="5"/>
          </p:nvPr>
        </p:nvSpPr>
        <p:spPr/>
        <p:txBody>
          <a:bodyPr/>
          <a:lstStyle/>
          <a:p>
            <a:fld id="{7949712B-D05F-491A-A23C-6CA4CAA9CA2D}" type="slidenum">
              <a:rPr lang="en-US" smtClean="0"/>
              <a:t>14</a:t>
            </a:fld>
            <a:endParaRPr lang="en-US"/>
          </a:p>
        </p:txBody>
      </p:sp>
    </p:spTree>
    <p:extLst>
      <p:ext uri="{BB962C8B-B14F-4D97-AF65-F5344CB8AC3E}">
        <p14:creationId xmlns:p14="http://schemas.microsoft.com/office/powerpoint/2010/main" val="11253164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solidFill>
                  <a:srgbClr val="002060"/>
                </a:solidFill>
                <a:latin typeface="Bahnschrift" panose="020B0502040204020203" pitchFamily="34" charset="0"/>
              </a:rPr>
              <a:t>Unemployability, loss of custody of children, homelessness, vulnerability to violence and exploitation, increased use of medication, dependence upon problematic men, increased likelihood of accidents, attacks and severe health problems, can cycle back to point 1 trauma/medicalization or DEATH (exit arrow)</a:t>
            </a:r>
          </a:p>
          <a:p>
            <a:endParaRPr lang="en-US" dirty="0"/>
          </a:p>
        </p:txBody>
      </p:sp>
      <p:sp>
        <p:nvSpPr>
          <p:cNvPr id="4" name="Slide Number Placeholder 3"/>
          <p:cNvSpPr>
            <a:spLocks noGrp="1"/>
          </p:cNvSpPr>
          <p:nvPr>
            <p:ph type="sldNum" sz="quarter" idx="5"/>
          </p:nvPr>
        </p:nvSpPr>
        <p:spPr/>
        <p:txBody>
          <a:bodyPr/>
          <a:lstStyle/>
          <a:p>
            <a:fld id="{7949712B-D05F-491A-A23C-6CA4CAA9CA2D}" type="slidenum">
              <a:rPr lang="en-US" smtClean="0"/>
              <a:t>15</a:t>
            </a:fld>
            <a:endParaRPr lang="en-US"/>
          </a:p>
        </p:txBody>
      </p:sp>
    </p:spTree>
    <p:extLst>
      <p:ext uri="{BB962C8B-B14F-4D97-AF65-F5344CB8AC3E}">
        <p14:creationId xmlns:p14="http://schemas.microsoft.com/office/powerpoint/2010/main" val="32734214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7BCC506-C407-4B63-A57F-750785B520EA}" type="slidenum">
              <a:rPr lang="en-US" smtClean="0"/>
              <a:t>17</a:t>
            </a:fld>
            <a:endParaRPr lang="en-US"/>
          </a:p>
        </p:txBody>
      </p:sp>
    </p:spTree>
    <p:extLst>
      <p:ext uri="{BB962C8B-B14F-4D97-AF65-F5344CB8AC3E}">
        <p14:creationId xmlns:p14="http://schemas.microsoft.com/office/powerpoint/2010/main" val="19935331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https://www.urban.org/sites/default/files/2022-08/Reproductive%20Health%20Care%20in%20Carceral%20Facilities.pdf</a:t>
            </a:r>
          </a:p>
        </p:txBody>
      </p:sp>
      <p:sp>
        <p:nvSpPr>
          <p:cNvPr id="4" name="Slide Number Placeholder 3"/>
          <p:cNvSpPr>
            <a:spLocks noGrp="1"/>
          </p:cNvSpPr>
          <p:nvPr>
            <p:ph type="sldNum" sz="quarter" idx="5"/>
          </p:nvPr>
        </p:nvSpPr>
        <p:spPr/>
        <p:txBody>
          <a:bodyPr/>
          <a:lstStyle/>
          <a:p>
            <a:fld id="{E7BCC506-C407-4B63-A57F-750785B520EA}" type="slidenum">
              <a:rPr lang="en-US" smtClean="0"/>
              <a:t>23</a:t>
            </a:fld>
            <a:endParaRPr lang="en-US"/>
          </a:p>
        </p:txBody>
      </p:sp>
    </p:spTree>
    <p:extLst>
      <p:ext uri="{BB962C8B-B14F-4D97-AF65-F5344CB8AC3E}">
        <p14:creationId xmlns:p14="http://schemas.microsoft.com/office/powerpoint/2010/main" val="38075555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7BCC506-C407-4B63-A57F-750785B520EA}" type="slidenum">
              <a:rPr lang="en-US" smtClean="0"/>
              <a:t>26</a:t>
            </a:fld>
            <a:endParaRPr lang="en-US"/>
          </a:p>
        </p:txBody>
      </p:sp>
    </p:spTree>
    <p:extLst>
      <p:ext uri="{BB962C8B-B14F-4D97-AF65-F5344CB8AC3E}">
        <p14:creationId xmlns:p14="http://schemas.microsoft.com/office/powerpoint/2010/main" val="20011008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Releasing elderly women presents little threat to public safety. The U.S. Sentencing Commission reported a mere 3.2% recidivism rate among women past the age of 60 (USSC, 2017). The number of women released from prison in Massachusetts in any given year is too small for percentages to be meaningful. Of the women released in 2015, only 3 women over the age of 55 and 8 women ages 50 to 54 were re-incarcerated for any reason, including technical violations of parole, such as missing a meeting with a parole officer (MA Executive Office of Public Safety and Security 2020). </a:t>
            </a:r>
          </a:p>
          <a:p>
            <a:r>
              <a:rPr lang="en-US" dirty="0"/>
              <a:t>Notably, women of all ages serving sentences for violent offenses have even lower rearrest rates (10.8%) than those serving sentences for property (39.1%) or drug offenses (43.2%) (Deschenes, Owen, &amp; Crow, 2006; cf. Snyder et al 2016 and Rakes, 2018; Blowers, 2015 for similar trends). In a Maryland study, recidivism rates were 3% among a cohort of approximately 200 elderly people serving life sentences (i.e., sentences for violent crimes) who were released </a:t>
            </a:r>
            <a:r>
              <a:rPr lang="en-US" dirty="0" err="1"/>
              <a:t>en</a:t>
            </a:r>
            <a:r>
              <a:rPr lang="en-US" dirty="0"/>
              <a:t> masse in the wake of a court ruling (Justice Policy Institute, 2018).</a:t>
            </a:r>
          </a:p>
        </p:txBody>
      </p:sp>
      <p:sp>
        <p:nvSpPr>
          <p:cNvPr id="4" name="Slide Number Placeholder 3"/>
          <p:cNvSpPr>
            <a:spLocks noGrp="1"/>
          </p:cNvSpPr>
          <p:nvPr>
            <p:ph type="sldNum" sz="quarter" idx="5"/>
          </p:nvPr>
        </p:nvSpPr>
        <p:spPr/>
        <p:txBody>
          <a:bodyPr/>
          <a:lstStyle/>
          <a:p>
            <a:fld id="{E7BCC506-C407-4B63-A57F-750785B520EA}" type="slidenum">
              <a:rPr lang="en-US" smtClean="0"/>
              <a:t>28</a:t>
            </a:fld>
            <a:endParaRPr lang="en-US"/>
          </a:p>
        </p:txBody>
      </p:sp>
    </p:spTree>
    <p:extLst>
      <p:ext uri="{BB962C8B-B14F-4D97-AF65-F5344CB8AC3E}">
        <p14:creationId xmlns:p14="http://schemas.microsoft.com/office/powerpoint/2010/main" val="28003927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032B82-B3D0-CE8A-706E-711B260598A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4D5914D-113C-A37C-3AD3-A1FE2B1C247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854A7ADA-8EC2-F052-508F-28B4E8474CBB}"/>
              </a:ext>
            </a:extLst>
          </p:cNvPr>
          <p:cNvSpPr>
            <a:spLocks noGrp="1"/>
          </p:cNvSpPr>
          <p:nvPr>
            <p:ph type="dt" sz="half" idx="10"/>
          </p:nvPr>
        </p:nvSpPr>
        <p:spPr/>
        <p:txBody>
          <a:bodyPr/>
          <a:lstStyle/>
          <a:p>
            <a:fld id="{6C3F7973-10DD-41AB-A3B2-399F34B01CDC}" type="datetimeFigureOut">
              <a:rPr lang="en-US" smtClean="0"/>
              <a:t>9/27/2023</a:t>
            </a:fld>
            <a:endParaRPr lang="en-US"/>
          </a:p>
        </p:txBody>
      </p:sp>
      <p:sp>
        <p:nvSpPr>
          <p:cNvPr id="5" name="Footer Placeholder 4">
            <a:extLst>
              <a:ext uri="{FF2B5EF4-FFF2-40B4-BE49-F238E27FC236}">
                <a16:creationId xmlns:a16="http://schemas.microsoft.com/office/drawing/2014/main" id="{FA53CF18-ADBA-CBD3-4598-73FF2205C77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DE948AB-4077-274F-1507-83C8FFDE8759}"/>
              </a:ext>
            </a:extLst>
          </p:cNvPr>
          <p:cNvSpPr>
            <a:spLocks noGrp="1"/>
          </p:cNvSpPr>
          <p:nvPr>
            <p:ph type="sldNum" sz="quarter" idx="12"/>
          </p:nvPr>
        </p:nvSpPr>
        <p:spPr/>
        <p:txBody>
          <a:bodyPr/>
          <a:lstStyle/>
          <a:p>
            <a:fld id="{0E670D3B-F76C-4988-9C39-5196EF7745A7}" type="slidenum">
              <a:rPr lang="en-US" smtClean="0"/>
              <a:t>‹#›</a:t>
            </a:fld>
            <a:endParaRPr lang="en-US"/>
          </a:p>
        </p:txBody>
      </p:sp>
    </p:spTree>
    <p:extLst>
      <p:ext uri="{BB962C8B-B14F-4D97-AF65-F5344CB8AC3E}">
        <p14:creationId xmlns:p14="http://schemas.microsoft.com/office/powerpoint/2010/main" val="4889115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C02CBC-5118-BF6B-00B3-BCD2D24C6FF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794BFAA-EEF7-8A9D-EABF-5BC80174915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53E90ED-437C-ECA4-1833-4F66184B553C}"/>
              </a:ext>
            </a:extLst>
          </p:cNvPr>
          <p:cNvSpPr>
            <a:spLocks noGrp="1"/>
          </p:cNvSpPr>
          <p:nvPr>
            <p:ph type="dt" sz="half" idx="10"/>
          </p:nvPr>
        </p:nvSpPr>
        <p:spPr/>
        <p:txBody>
          <a:bodyPr/>
          <a:lstStyle/>
          <a:p>
            <a:fld id="{6C3F7973-10DD-41AB-A3B2-399F34B01CDC}" type="datetimeFigureOut">
              <a:rPr lang="en-US" smtClean="0"/>
              <a:t>9/27/2023</a:t>
            </a:fld>
            <a:endParaRPr lang="en-US"/>
          </a:p>
        </p:txBody>
      </p:sp>
      <p:sp>
        <p:nvSpPr>
          <p:cNvPr id="5" name="Footer Placeholder 4">
            <a:extLst>
              <a:ext uri="{FF2B5EF4-FFF2-40B4-BE49-F238E27FC236}">
                <a16:creationId xmlns:a16="http://schemas.microsoft.com/office/drawing/2014/main" id="{73F6C841-FD77-1228-7D0C-30300CA60ED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84A6B0B-3070-D2AE-9246-DEBBBD2E85A5}"/>
              </a:ext>
            </a:extLst>
          </p:cNvPr>
          <p:cNvSpPr>
            <a:spLocks noGrp="1"/>
          </p:cNvSpPr>
          <p:nvPr>
            <p:ph type="sldNum" sz="quarter" idx="12"/>
          </p:nvPr>
        </p:nvSpPr>
        <p:spPr/>
        <p:txBody>
          <a:bodyPr/>
          <a:lstStyle/>
          <a:p>
            <a:fld id="{0E670D3B-F76C-4988-9C39-5196EF7745A7}" type="slidenum">
              <a:rPr lang="en-US" smtClean="0"/>
              <a:t>‹#›</a:t>
            </a:fld>
            <a:endParaRPr lang="en-US"/>
          </a:p>
        </p:txBody>
      </p:sp>
    </p:spTree>
    <p:extLst>
      <p:ext uri="{BB962C8B-B14F-4D97-AF65-F5344CB8AC3E}">
        <p14:creationId xmlns:p14="http://schemas.microsoft.com/office/powerpoint/2010/main" val="27446620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5645DD-A4BF-5D66-9CEB-C93803D7226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711910C5-0A8C-ABC3-72EC-7A6184A6C8A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ACA0357-FC93-3A7F-22A0-CA0045060836}"/>
              </a:ext>
            </a:extLst>
          </p:cNvPr>
          <p:cNvSpPr>
            <a:spLocks noGrp="1"/>
          </p:cNvSpPr>
          <p:nvPr>
            <p:ph type="dt" sz="half" idx="10"/>
          </p:nvPr>
        </p:nvSpPr>
        <p:spPr/>
        <p:txBody>
          <a:bodyPr/>
          <a:lstStyle/>
          <a:p>
            <a:fld id="{6C3F7973-10DD-41AB-A3B2-399F34B01CDC}" type="datetimeFigureOut">
              <a:rPr lang="en-US" smtClean="0"/>
              <a:t>9/27/2023</a:t>
            </a:fld>
            <a:endParaRPr lang="en-US"/>
          </a:p>
        </p:txBody>
      </p:sp>
      <p:sp>
        <p:nvSpPr>
          <p:cNvPr id="5" name="Footer Placeholder 4">
            <a:extLst>
              <a:ext uri="{FF2B5EF4-FFF2-40B4-BE49-F238E27FC236}">
                <a16:creationId xmlns:a16="http://schemas.microsoft.com/office/drawing/2014/main" id="{E4842AE9-A812-004C-E829-29ACC128234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46A19EA-3F3F-13F7-8E4E-634D1E7AB165}"/>
              </a:ext>
            </a:extLst>
          </p:cNvPr>
          <p:cNvSpPr>
            <a:spLocks noGrp="1"/>
          </p:cNvSpPr>
          <p:nvPr>
            <p:ph type="sldNum" sz="quarter" idx="12"/>
          </p:nvPr>
        </p:nvSpPr>
        <p:spPr/>
        <p:txBody>
          <a:bodyPr/>
          <a:lstStyle/>
          <a:p>
            <a:fld id="{0E670D3B-F76C-4988-9C39-5196EF7745A7}" type="slidenum">
              <a:rPr lang="en-US" smtClean="0"/>
              <a:t>‹#›</a:t>
            </a:fld>
            <a:endParaRPr lang="en-US"/>
          </a:p>
        </p:txBody>
      </p:sp>
    </p:spTree>
    <p:extLst>
      <p:ext uri="{BB962C8B-B14F-4D97-AF65-F5344CB8AC3E}">
        <p14:creationId xmlns:p14="http://schemas.microsoft.com/office/powerpoint/2010/main" val="23283697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034F00-3F2B-14C5-CC79-7D49A414998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31525EC-E2A7-D154-A96F-8BAEFAAC67B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418CF02-6DC0-F8F6-89E1-2F32B5B4846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77C0F8B-BF6D-5FCD-E826-677BDCB9ABF2}"/>
              </a:ext>
            </a:extLst>
          </p:cNvPr>
          <p:cNvSpPr>
            <a:spLocks noGrp="1"/>
          </p:cNvSpPr>
          <p:nvPr>
            <p:ph type="dt" sz="half" idx="10"/>
          </p:nvPr>
        </p:nvSpPr>
        <p:spPr/>
        <p:txBody>
          <a:bodyPr/>
          <a:lstStyle/>
          <a:p>
            <a:fld id="{6C3F7973-10DD-41AB-A3B2-399F34B01CDC}" type="datetimeFigureOut">
              <a:rPr lang="en-US" smtClean="0"/>
              <a:t>9/27/2023</a:t>
            </a:fld>
            <a:endParaRPr lang="en-US"/>
          </a:p>
        </p:txBody>
      </p:sp>
      <p:sp>
        <p:nvSpPr>
          <p:cNvPr id="6" name="Footer Placeholder 5">
            <a:extLst>
              <a:ext uri="{FF2B5EF4-FFF2-40B4-BE49-F238E27FC236}">
                <a16:creationId xmlns:a16="http://schemas.microsoft.com/office/drawing/2014/main" id="{D196C4B4-20D1-7AD4-0B8D-D998068A7DA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6056C89-4725-E727-62AF-0E9052822387}"/>
              </a:ext>
            </a:extLst>
          </p:cNvPr>
          <p:cNvSpPr>
            <a:spLocks noGrp="1"/>
          </p:cNvSpPr>
          <p:nvPr>
            <p:ph type="sldNum" sz="quarter" idx="12"/>
          </p:nvPr>
        </p:nvSpPr>
        <p:spPr/>
        <p:txBody>
          <a:bodyPr/>
          <a:lstStyle/>
          <a:p>
            <a:fld id="{0E670D3B-F76C-4988-9C39-5196EF7745A7}" type="slidenum">
              <a:rPr lang="en-US" smtClean="0"/>
              <a:t>‹#›</a:t>
            </a:fld>
            <a:endParaRPr lang="en-US"/>
          </a:p>
        </p:txBody>
      </p:sp>
    </p:spTree>
    <p:extLst>
      <p:ext uri="{BB962C8B-B14F-4D97-AF65-F5344CB8AC3E}">
        <p14:creationId xmlns:p14="http://schemas.microsoft.com/office/powerpoint/2010/main" val="10351217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23B06D-1E23-983E-7544-EFDFA0387C48}"/>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0479BEB7-CCE0-EC86-98CC-C8BD5BFE940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A7E5C60-65DC-B0BF-6E21-4A6C480B8F7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B0CB8498-5F38-F27B-6556-F79EF91EDE9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8BA6114-3C0C-8195-6CF3-A006373D4F7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877D58FD-90AC-BA93-17FC-EC7F434453AC}"/>
              </a:ext>
            </a:extLst>
          </p:cNvPr>
          <p:cNvSpPr>
            <a:spLocks noGrp="1"/>
          </p:cNvSpPr>
          <p:nvPr>
            <p:ph type="dt" sz="half" idx="10"/>
          </p:nvPr>
        </p:nvSpPr>
        <p:spPr/>
        <p:txBody>
          <a:bodyPr/>
          <a:lstStyle/>
          <a:p>
            <a:fld id="{6C3F7973-10DD-41AB-A3B2-399F34B01CDC}" type="datetimeFigureOut">
              <a:rPr lang="en-US" smtClean="0"/>
              <a:t>9/27/2023</a:t>
            </a:fld>
            <a:endParaRPr lang="en-US"/>
          </a:p>
        </p:txBody>
      </p:sp>
      <p:sp>
        <p:nvSpPr>
          <p:cNvPr id="8" name="Footer Placeholder 7">
            <a:extLst>
              <a:ext uri="{FF2B5EF4-FFF2-40B4-BE49-F238E27FC236}">
                <a16:creationId xmlns:a16="http://schemas.microsoft.com/office/drawing/2014/main" id="{9DE914FD-65D2-BAA4-8585-55008F0EBF2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A882F7D-FF79-ADCD-FB6B-5EBEC4A34EE9}"/>
              </a:ext>
            </a:extLst>
          </p:cNvPr>
          <p:cNvSpPr>
            <a:spLocks noGrp="1"/>
          </p:cNvSpPr>
          <p:nvPr>
            <p:ph type="sldNum" sz="quarter" idx="12"/>
          </p:nvPr>
        </p:nvSpPr>
        <p:spPr/>
        <p:txBody>
          <a:bodyPr/>
          <a:lstStyle/>
          <a:p>
            <a:fld id="{0E670D3B-F76C-4988-9C39-5196EF7745A7}" type="slidenum">
              <a:rPr lang="en-US" smtClean="0"/>
              <a:t>‹#›</a:t>
            </a:fld>
            <a:endParaRPr lang="en-US"/>
          </a:p>
        </p:txBody>
      </p:sp>
    </p:spTree>
    <p:extLst>
      <p:ext uri="{BB962C8B-B14F-4D97-AF65-F5344CB8AC3E}">
        <p14:creationId xmlns:p14="http://schemas.microsoft.com/office/powerpoint/2010/main" val="38774752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A1F19C-EBA5-3B4C-EB36-EA8F8125B10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6F7F53E-065A-2827-BB4E-0FE6301C7778}"/>
              </a:ext>
            </a:extLst>
          </p:cNvPr>
          <p:cNvSpPr>
            <a:spLocks noGrp="1"/>
          </p:cNvSpPr>
          <p:nvPr>
            <p:ph type="dt" sz="half" idx="10"/>
          </p:nvPr>
        </p:nvSpPr>
        <p:spPr/>
        <p:txBody>
          <a:bodyPr/>
          <a:lstStyle/>
          <a:p>
            <a:fld id="{6C3F7973-10DD-41AB-A3B2-399F34B01CDC}" type="datetimeFigureOut">
              <a:rPr lang="en-US" smtClean="0"/>
              <a:t>9/27/2023</a:t>
            </a:fld>
            <a:endParaRPr lang="en-US"/>
          </a:p>
        </p:txBody>
      </p:sp>
      <p:sp>
        <p:nvSpPr>
          <p:cNvPr id="4" name="Footer Placeholder 3">
            <a:extLst>
              <a:ext uri="{FF2B5EF4-FFF2-40B4-BE49-F238E27FC236}">
                <a16:creationId xmlns:a16="http://schemas.microsoft.com/office/drawing/2014/main" id="{5374BEA4-2593-A56C-A131-50573025F6A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CBBE321-C94C-91D7-D290-625DF1D5747D}"/>
              </a:ext>
            </a:extLst>
          </p:cNvPr>
          <p:cNvSpPr>
            <a:spLocks noGrp="1"/>
          </p:cNvSpPr>
          <p:nvPr>
            <p:ph type="sldNum" sz="quarter" idx="12"/>
          </p:nvPr>
        </p:nvSpPr>
        <p:spPr/>
        <p:txBody>
          <a:bodyPr/>
          <a:lstStyle/>
          <a:p>
            <a:fld id="{0E670D3B-F76C-4988-9C39-5196EF7745A7}" type="slidenum">
              <a:rPr lang="en-US" smtClean="0"/>
              <a:t>‹#›</a:t>
            </a:fld>
            <a:endParaRPr lang="en-US"/>
          </a:p>
        </p:txBody>
      </p:sp>
    </p:spTree>
    <p:extLst>
      <p:ext uri="{BB962C8B-B14F-4D97-AF65-F5344CB8AC3E}">
        <p14:creationId xmlns:p14="http://schemas.microsoft.com/office/powerpoint/2010/main" val="32981775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0A38796-3E53-9A7A-BDB2-72649E0CAA95}"/>
              </a:ext>
            </a:extLst>
          </p:cNvPr>
          <p:cNvSpPr>
            <a:spLocks noGrp="1"/>
          </p:cNvSpPr>
          <p:nvPr>
            <p:ph type="dt" sz="half" idx="10"/>
          </p:nvPr>
        </p:nvSpPr>
        <p:spPr/>
        <p:txBody>
          <a:bodyPr/>
          <a:lstStyle/>
          <a:p>
            <a:fld id="{6C3F7973-10DD-41AB-A3B2-399F34B01CDC}" type="datetimeFigureOut">
              <a:rPr lang="en-US" smtClean="0"/>
              <a:t>9/27/2023</a:t>
            </a:fld>
            <a:endParaRPr lang="en-US"/>
          </a:p>
        </p:txBody>
      </p:sp>
      <p:sp>
        <p:nvSpPr>
          <p:cNvPr id="3" name="Footer Placeholder 2">
            <a:extLst>
              <a:ext uri="{FF2B5EF4-FFF2-40B4-BE49-F238E27FC236}">
                <a16:creationId xmlns:a16="http://schemas.microsoft.com/office/drawing/2014/main" id="{5951409C-FB1C-9FFE-4E51-8D72B391611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2300DB0-0C5E-E94A-EC73-2C767750D468}"/>
              </a:ext>
            </a:extLst>
          </p:cNvPr>
          <p:cNvSpPr>
            <a:spLocks noGrp="1"/>
          </p:cNvSpPr>
          <p:nvPr>
            <p:ph type="sldNum" sz="quarter" idx="12"/>
          </p:nvPr>
        </p:nvSpPr>
        <p:spPr/>
        <p:txBody>
          <a:bodyPr/>
          <a:lstStyle/>
          <a:p>
            <a:fld id="{0E670D3B-F76C-4988-9C39-5196EF7745A7}" type="slidenum">
              <a:rPr lang="en-US" smtClean="0"/>
              <a:t>‹#›</a:t>
            </a:fld>
            <a:endParaRPr lang="en-US"/>
          </a:p>
        </p:txBody>
      </p:sp>
    </p:spTree>
    <p:extLst>
      <p:ext uri="{BB962C8B-B14F-4D97-AF65-F5344CB8AC3E}">
        <p14:creationId xmlns:p14="http://schemas.microsoft.com/office/powerpoint/2010/main" val="34698919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AD7E40-FDF8-D03F-BE9B-6B32F1B2FE4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B67E8D7-F54C-380F-5B8E-EA38CFE34F6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8F46D51-B749-F841-9841-10DEDBF36F3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7DE1F77-C896-BE4B-CB86-80D8C3571C8F}"/>
              </a:ext>
            </a:extLst>
          </p:cNvPr>
          <p:cNvSpPr>
            <a:spLocks noGrp="1"/>
          </p:cNvSpPr>
          <p:nvPr>
            <p:ph type="dt" sz="half" idx="10"/>
          </p:nvPr>
        </p:nvSpPr>
        <p:spPr/>
        <p:txBody>
          <a:bodyPr/>
          <a:lstStyle/>
          <a:p>
            <a:fld id="{6C3F7973-10DD-41AB-A3B2-399F34B01CDC}" type="datetimeFigureOut">
              <a:rPr lang="en-US" smtClean="0"/>
              <a:t>9/27/2023</a:t>
            </a:fld>
            <a:endParaRPr lang="en-US"/>
          </a:p>
        </p:txBody>
      </p:sp>
      <p:sp>
        <p:nvSpPr>
          <p:cNvPr id="6" name="Footer Placeholder 5">
            <a:extLst>
              <a:ext uri="{FF2B5EF4-FFF2-40B4-BE49-F238E27FC236}">
                <a16:creationId xmlns:a16="http://schemas.microsoft.com/office/drawing/2014/main" id="{232878CE-D5A0-FABF-AED3-BF2D799FB81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9BA9826-54F5-6A11-C564-4F48BD3F2A9F}"/>
              </a:ext>
            </a:extLst>
          </p:cNvPr>
          <p:cNvSpPr>
            <a:spLocks noGrp="1"/>
          </p:cNvSpPr>
          <p:nvPr>
            <p:ph type="sldNum" sz="quarter" idx="12"/>
          </p:nvPr>
        </p:nvSpPr>
        <p:spPr/>
        <p:txBody>
          <a:bodyPr/>
          <a:lstStyle/>
          <a:p>
            <a:fld id="{0E670D3B-F76C-4988-9C39-5196EF7745A7}" type="slidenum">
              <a:rPr lang="en-US" smtClean="0"/>
              <a:t>‹#›</a:t>
            </a:fld>
            <a:endParaRPr lang="en-US"/>
          </a:p>
        </p:txBody>
      </p:sp>
    </p:spTree>
    <p:extLst>
      <p:ext uri="{BB962C8B-B14F-4D97-AF65-F5344CB8AC3E}">
        <p14:creationId xmlns:p14="http://schemas.microsoft.com/office/powerpoint/2010/main" val="27313842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4F77C3-02DC-2A73-7B93-E2F57F25A22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8F549BE-655F-CA88-0A32-39FA8A4CDA9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4B0B0E9C-64BD-F9D7-E44D-3FF8E4880B5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54E815C-CFCA-A07D-FA39-DE7E06391EFA}"/>
              </a:ext>
            </a:extLst>
          </p:cNvPr>
          <p:cNvSpPr>
            <a:spLocks noGrp="1"/>
          </p:cNvSpPr>
          <p:nvPr>
            <p:ph type="dt" sz="half" idx="10"/>
          </p:nvPr>
        </p:nvSpPr>
        <p:spPr/>
        <p:txBody>
          <a:bodyPr/>
          <a:lstStyle/>
          <a:p>
            <a:fld id="{6C3F7973-10DD-41AB-A3B2-399F34B01CDC}" type="datetimeFigureOut">
              <a:rPr lang="en-US" smtClean="0"/>
              <a:t>9/27/2023</a:t>
            </a:fld>
            <a:endParaRPr lang="en-US"/>
          </a:p>
        </p:txBody>
      </p:sp>
      <p:sp>
        <p:nvSpPr>
          <p:cNvPr id="6" name="Footer Placeholder 5">
            <a:extLst>
              <a:ext uri="{FF2B5EF4-FFF2-40B4-BE49-F238E27FC236}">
                <a16:creationId xmlns:a16="http://schemas.microsoft.com/office/drawing/2014/main" id="{D041C22B-5B6C-E17F-1530-4E870BBADC0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10649FA-F8BD-2753-35F2-226DA2240C01}"/>
              </a:ext>
            </a:extLst>
          </p:cNvPr>
          <p:cNvSpPr>
            <a:spLocks noGrp="1"/>
          </p:cNvSpPr>
          <p:nvPr>
            <p:ph type="sldNum" sz="quarter" idx="12"/>
          </p:nvPr>
        </p:nvSpPr>
        <p:spPr/>
        <p:txBody>
          <a:bodyPr/>
          <a:lstStyle/>
          <a:p>
            <a:fld id="{0E670D3B-F76C-4988-9C39-5196EF7745A7}" type="slidenum">
              <a:rPr lang="en-US" smtClean="0"/>
              <a:t>‹#›</a:t>
            </a:fld>
            <a:endParaRPr lang="en-US"/>
          </a:p>
        </p:txBody>
      </p:sp>
    </p:spTree>
    <p:extLst>
      <p:ext uri="{BB962C8B-B14F-4D97-AF65-F5344CB8AC3E}">
        <p14:creationId xmlns:p14="http://schemas.microsoft.com/office/powerpoint/2010/main" val="11035598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E66793-CF3B-5CC2-4D4E-4941932ED604}"/>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993B4F8-AF2F-A69F-1DF5-6BBC7DD22C1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0573B30-DDA1-B1FD-D48A-3CD6A9508D1F}"/>
              </a:ext>
            </a:extLst>
          </p:cNvPr>
          <p:cNvSpPr>
            <a:spLocks noGrp="1"/>
          </p:cNvSpPr>
          <p:nvPr>
            <p:ph type="dt" sz="half" idx="10"/>
          </p:nvPr>
        </p:nvSpPr>
        <p:spPr/>
        <p:txBody>
          <a:bodyPr/>
          <a:lstStyle/>
          <a:p>
            <a:fld id="{6C3F7973-10DD-41AB-A3B2-399F34B01CDC}" type="datetimeFigureOut">
              <a:rPr lang="en-US" smtClean="0"/>
              <a:t>9/27/2023</a:t>
            </a:fld>
            <a:endParaRPr lang="en-US"/>
          </a:p>
        </p:txBody>
      </p:sp>
      <p:sp>
        <p:nvSpPr>
          <p:cNvPr id="5" name="Footer Placeholder 4">
            <a:extLst>
              <a:ext uri="{FF2B5EF4-FFF2-40B4-BE49-F238E27FC236}">
                <a16:creationId xmlns:a16="http://schemas.microsoft.com/office/drawing/2014/main" id="{CB979295-D26C-D59C-815D-9EA2FA12E5B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C29AE95-01F2-1325-07CF-04EC7A47B5A4}"/>
              </a:ext>
            </a:extLst>
          </p:cNvPr>
          <p:cNvSpPr>
            <a:spLocks noGrp="1"/>
          </p:cNvSpPr>
          <p:nvPr>
            <p:ph type="sldNum" sz="quarter" idx="12"/>
          </p:nvPr>
        </p:nvSpPr>
        <p:spPr/>
        <p:txBody>
          <a:bodyPr/>
          <a:lstStyle/>
          <a:p>
            <a:fld id="{0E670D3B-F76C-4988-9C39-5196EF7745A7}" type="slidenum">
              <a:rPr lang="en-US" smtClean="0"/>
              <a:t>‹#›</a:t>
            </a:fld>
            <a:endParaRPr lang="en-US"/>
          </a:p>
        </p:txBody>
      </p:sp>
    </p:spTree>
    <p:extLst>
      <p:ext uri="{BB962C8B-B14F-4D97-AF65-F5344CB8AC3E}">
        <p14:creationId xmlns:p14="http://schemas.microsoft.com/office/powerpoint/2010/main" val="17951154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1B2A059-E419-E413-7CE8-2F0E825C6B1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D8D6C1D-9A07-129E-6A34-561E32E9755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8B415A6-CF04-B767-E336-DB196F3A0EE5}"/>
              </a:ext>
            </a:extLst>
          </p:cNvPr>
          <p:cNvSpPr>
            <a:spLocks noGrp="1"/>
          </p:cNvSpPr>
          <p:nvPr>
            <p:ph type="dt" sz="half" idx="10"/>
          </p:nvPr>
        </p:nvSpPr>
        <p:spPr/>
        <p:txBody>
          <a:bodyPr/>
          <a:lstStyle/>
          <a:p>
            <a:fld id="{6C3F7973-10DD-41AB-A3B2-399F34B01CDC}" type="datetimeFigureOut">
              <a:rPr lang="en-US" smtClean="0"/>
              <a:t>9/27/2023</a:t>
            </a:fld>
            <a:endParaRPr lang="en-US"/>
          </a:p>
        </p:txBody>
      </p:sp>
      <p:sp>
        <p:nvSpPr>
          <p:cNvPr id="5" name="Footer Placeholder 4">
            <a:extLst>
              <a:ext uri="{FF2B5EF4-FFF2-40B4-BE49-F238E27FC236}">
                <a16:creationId xmlns:a16="http://schemas.microsoft.com/office/drawing/2014/main" id="{FC7668FC-BF91-A90F-04AB-4DDFE6DA91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1F9E2DE-A8D2-A1A2-5CBC-E8F9A35BBA24}"/>
              </a:ext>
            </a:extLst>
          </p:cNvPr>
          <p:cNvSpPr>
            <a:spLocks noGrp="1"/>
          </p:cNvSpPr>
          <p:nvPr>
            <p:ph type="sldNum" sz="quarter" idx="12"/>
          </p:nvPr>
        </p:nvSpPr>
        <p:spPr/>
        <p:txBody>
          <a:bodyPr/>
          <a:lstStyle/>
          <a:p>
            <a:fld id="{0E670D3B-F76C-4988-9C39-5196EF7745A7}" type="slidenum">
              <a:rPr lang="en-US" smtClean="0"/>
              <a:t>‹#›</a:t>
            </a:fld>
            <a:endParaRPr lang="en-US"/>
          </a:p>
        </p:txBody>
      </p:sp>
    </p:spTree>
    <p:extLst>
      <p:ext uri="{BB962C8B-B14F-4D97-AF65-F5344CB8AC3E}">
        <p14:creationId xmlns:p14="http://schemas.microsoft.com/office/powerpoint/2010/main" val="6808537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48B89D-A767-73D1-955C-B0FB79BCF1A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BA2A519E-8958-3327-3A07-CC5888B5FDA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204A390-935A-AB86-0446-ACDD61C3A8B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C3F7973-10DD-41AB-A3B2-399F34B01CDC}" type="datetimeFigureOut">
              <a:rPr lang="en-US" smtClean="0"/>
              <a:t>9/27/2023</a:t>
            </a:fld>
            <a:endParaRPr lang="en-US"/>
          </a:p>
        </p:txBody>
      </p:sp>
      <p:sp>
        <p:nvSpPr>
          <p:cNvPr id="5" name="Footer Placeholder 4">
            <a:extLst>
              <a:ext uri="{FF2B5EF4-FFF2-40B4-BE49-F238E27FC236}">
                <a16:creationId xmlns:a16="http://schemas.microsoft.com/office/drawing/2014/main" id="{C6D9DBA7-C5B2-E44E-1A2F-07E5575AE46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0824A3E8-F717-496D-06B3-B7223AA552D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670D3B-F76C-4988-9C39-5196EF7745A7}" type="slidenum">
              <a:rPr lang="en-US" smtClean="0"/>
              <a:t>‹#›</a:t>
            </a:fld>
            <a:endParaRPr lang="en-US"/>
          </a:p>
        </p:txBody>
      </p:sp>
    </p:spTree>
    <p:extLst>
      <p:ext uri="{BB962C8B-B14F-4D97-AF65-F5344CB8AC3E}">
        <p14:creationId xmlns:p14="http://schemas.microsoft.com/office/powerpoint/2010/main" val="37710820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microsoft.com/office/2018/10/relationships/comments" Target="../comments/modernComment_100_39F125A5.xml"/></Relationships>
</file>

<file path=ppt/slides/_rels/slide2.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svg"/><Relationship Id="rId5" Type="http://schemas.openxmlformats.org/officeDocument/2006/relationships/image" Target="../media/image4.png"/><Relationship Id="rId10" Type="http://schemas.openxmlformats.org/officeDocument/2006/relationships/image" Target="../media/image9.svg"/><Relationship Id="rId4" Type="http://schemas.openxmlformats.org/officeDocument/2006/relationships/image" Target="../media/image3.svg"/><Relationship Id="rId9"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microsoft.com/office/2018/10/relationships/comments" Target="../comments/modernComment_10F_8A29AC6B.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microsoft.com/office/2018/10/relationships/comments" Target="../comments/modernComment_10E_FAEB20AE.xml"/></Relationships>
</file>

<file path=ppt/slides/_rels/slide5.xml.rels><?xml version="1.0" encoding="UTF-8" standalone="yes"?>
<Relationships xmlns="http://schemas.openxmlformats.org/package/2006/relationships"><Relationship Id="rId3" Type="http://schemas.microsoft.com/office/2018/10/relationships/comments" Target="../comments/modernComment_122_DEB159EA.xml"/><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microsoft.com/office/2018/10/relationships/comments" Target="../comments/modernComment_109_9CDC52E6.xml"/></Relationships>
</file>

<file path=ppt/slides/_rels/slide7.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microsoft.com/office/2018/10/relationships/comments" Target="../comments/modernComment_10C_FE042A78.xml"/></Relationships>
</file>

<file path=ppt/slides/_rels/slide8.xml.rels><?xml version="1.0" encoding="UTF-8" standalone="yes"?>
<Relationships xmlns="http://schemas.openxmlformats.org/package/2006/relationships"><Relationship Id="rId3" Type="http://schemas.microsoft.com/office/2018/10/relationships/comments" Target="../comments/modernComment_123_F3AC55A1.xml"/><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microsoft.com/office/2018/10/relationships/comments" Target="../comments/modernComment_10A_4EEC5B03.xml"/><Relationship Id="rId2" Type="http://schemas.openxmlformats.org/officeDocument/2006/relationships/chart" Target="../charts/chart3.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image" Target="../media/image14.png"/><Relationship Id="rId7" Type="http://schemas.openxmlformats.org/officeDocument/2006/relationships/image" Target="../media/image16.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svg"/><Relationship Id="rId5" Type="http://schemas.openxmlformats.org/officeDocument/2006/relationships/image" Target="../media/image4.png"/><Relationship Id="rId10" Type="http://schemas.openxmlformats.org/officeDocument/2006/relationships/image" Target="../media/image19.svg"/><Relationship Id="rId4" Type="http://schemas.openxmlformats.org/officeDocument/2006/relationships/image" Target="../media/image15.svg"/><Relationship Id="rId9" Type="http://schemas.openxmlformats.org/officeDocument/2006/relationships/image" Target="../media/image18.png"/></Relationships>
</file>

<file path=ppt/slides/_rels/slide12.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Layout" Target="../slideLayouts/slideLayout7.xml"/><Relationship Id="rId4" Type="http://schemas.microsoft.com/office/2018/10/relationships/comments" Target="../comments/modernComment_104_A393FAE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microsoft.com/office/2018/10/relationships/comments" Target="../comments/modernComment_120_BB3B016D.xml"/><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14.png"/><Relationship Id="rId7"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23.svg"/><Relationship Id="rId5" Type="http://schemas.openxmlformats.org/officeDocument/2006/relationships/image" Target="../media/image22.png"/><Relationship Id="rId10" Type="http://schemas.openxmlformats.org/officeDocument/2006/relationships/image" Target="../media/image19.svg"/><Relationship Id="rId4" Type="http://schemas.openxmlformats.org/officeDocument/2006/relationships/image" Target="../media/image15.svg"/><Relationship Id="rId9" Type="http://schemas.openxmlformats.org/officeDocument/2006/relationships/image" Target="../media/image18.png"/></Relationships>
</file>

<file path=ppt/slides/_rels/slide17.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microsoft.com/office/2018/10/relationships/comments" Target="../comments/modernComment_105_13CBD9F.xml"/></Relationships>
</file>

<file path=ppt/slides/_rels/slide18.xml.rels><?xml version="1.0" encoding="UTF-8" standalone="yes"?>
<Relationships xmlns="http://schemas.openxmlformats.org/package/2006/relationships"><Relationship Id="rId2" Type="http://schemas.microsoft.com/office/2018/10/relationships/comments" Target="../comments/modernComment_124_FECE795D.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microsoft.com/office/2018/10/relationships/comments" Target="../comments/modernComment_106_22C8221A.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microsoft.com/office/2018/10/relationships/comments" Target="../comments/modernComment_125_C44C498A.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microsoft.com/office/2018/10/relationships/comments" Target="../comments/modernComment_12A_3D96078C.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microsoft.com/office/2018/10/relationships/comments" Target="../comments/modernComment_12C_8FEA2571.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microsoft.com/office/2018/10/relationships/comments" Target="../comments/modernComment_121_CEB81BD8.xml"/></Relationships>
</file>

<file path=ppt/slides/_rels/slide24.xml.rels><?xml version="1.0" encoding="UTF-8" standalone="yes"?>
<Relationships xmlns="http://schemas.openxmlformats.org/package/2006/relationships"><Relationship Id="rId2" Type="http://schemas.microsoft.com/office/2018/10/relationships/comments" Target="../comments/modernComment_12D_50E21991.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microsoft.com/office/2018/10/relationships/comments" Target="../comments/modernComment_111_33E6486D.xml"/><Relationship Id="rId2" Type="http://schemas.openxmlformats.org/officeDocument/2006/relationships/chart" Target="../charts/chart6.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microsoft.com/office/2018/10/relationships/comments" Target="../comments/modernComment_112_ECB6AEF8.xml"/></Relationships>
</file>

<file path=ppt/slides/_rels/slide2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image" Target="../media/image14.png"/><Relationship Id="rId7" Type="http://schemas.openxmlformats.org/officeDocument/2006/relationships/image" Target="../media/image16.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23.svg"/><Relationship Id="rId5" Type="http://schemas.openxmlformats.org/officeDocument/2006/relationships/image" Target="../media/image22.png"/><Relationship Id="rId10" Type="http://schemas.openxmlformats.org/officeDocument/2006/relationships/image" Target="../media/image9.svg"/><Relationship Id="rId4" Type="http://schemas.openxmlformats.org/officeDocument/2006/relationships/image" Target="../media/image15.svg"/><Relationship Id="rId9" Type="http://schemas.openxmlformats.org/officeDocument/2006/relationships/image" Target="../media/image8.png"/></Relationships>
</file>

<file path=ppt/slides/_rels/slide32.xml.rels><?xml version="1.0" encoding="UTF-8" standalone="yes"?>
<Relationships xmlns="http://schemas.openxmlformats.org/package/2006/relationships"><Relationship Id="rId2" Type="http://schemas.microsoft.com/office/2018/10/relationships/comments" Target="../comments/modernComment_108_90DE7AB5.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microsoft.com/office/2018/10/relationships/comments" Target="../comments/modernComment_129_7BEF01B5.xml"/><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hyperlink" Target="mailto:rjgstone@gmail.com" TargetMode="External"/><Relationship Id="rId4" Type="http://schemas.openxmlformats.org/officeDocument/2006/relationships/hyperlink" Target="https://sites.suffolk.edu/wiprojec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flock of birds flying in the sky&#10;&#10;Description automatically generated">
            <a:extLst>
              <a:ext uri="{FF2B5EF4-FFF2-40B4-BE49-F238E27FC236}">
                <a16:creationId xmlns:a16="http://schemas.microsoft.com/office/drawing/2014/main" id="{F2A8B0EF-25A1-E064-3FF3-C8983836D0CA}"/>
              </a:ext>
            </a:extLst>
          </p:cNvPr>
          <p:cNvPicPr>
            <a:picLocks noChangeAspect="1"/>
          </p:cNvPicPr>
          <p:nvPr/>
        </p:nvPicPr>
        <p:blipFill rotWithShape="1">
          <a:blip r:embed="rId3">
            <a:extLst>
              <a:ext uri="{28A0092B-C50C-407E-A947-70E740481C1C}">
                <a14:useLocalDpi xmlns:a14="http://schemas.microsoft.com/office/drawing/2010/main" val="0"/>
              </a:ext>
            </a:extLst>
          </a:blip>
          <a:srcRect t="8455" b="7761"/>
          <a:stretch/>
        </p:blipFill>
        <p:spPr>
          <a:xfrm>
            <a:off x="-85344" y="0"/>
            <a:ext cx="12277343" cy="6858000"/>
          </a:xfrm>
          <a:prstGeom prst="rect">
            <a:avLst/>
          </a:prstGeom>
        </p:spPr>
      </p:pic>
      <p:sp>
        <p:nvSpPr>
          <p:cNvPr id="5" name="TextBox 4">
            <a:extLst>
              <a:ext uri="{FF2B5EF4-FFF2-40B4-BE49-F238E27FC236}">
                <a16:creationId xmlns:a16="http://schemas.microsoft.com/office/drawing/2014/main" id="{6ED59FA0-3337-4140-4D5B-E859EFC83EC6}"/>
              </a:ext>
            </a:extLst>
          </p:cNvPr>
          <p:cNvSpPr txBox="1"/>
          <p:nvPr/>
        </p:nvSpPr>
        <p:spPr>
          <a:xfrm>
            <a:off x="208547" y="144379"/>
            <a:ext cx="9673390" cy="1569660"/>
          </a:xfrm>
          <a:prstGeom prst="rect">
            <a:avLst/>
          </a:prstGeom>
          <a:noFill/>
        </p:spPr>
        <p:txBody>
          <a:bodyPr wrap="square" rtlCol="0">
            <a:spAutoFit/>
          </a:bodyPr>
          <a:lstStyle/>
          <a:p>
            <a:r>
              <a:rPr lang="en-US" sz="9600" b="1" dirty="0">
                <a:latin typeface="Bahnschrift" panose="020B0502040204020203" pitchFamily="34" charset="0"/>
              </a:rPr>
              <a:t>Women in Prison</a:t>
            </a:r>
          </a:p>
        </p:txBody>
      </p:sp>
      <p:sp>
        <p:nvSpPr>
          <p:cNvPr id="6" name="TextBox 5">
            <a:extLst>
              <a:ext uri="{FF2B5EF4-FFF2-40B4-BE49-F238E27FC236}">
                <a16:creationId xmlns:a16="http://schemas.microsoft.com/office/drawing/2014/main" id="{48F490A2-1819-1F8B-F31C-691E1ADF6944}"/>
              </a:ext>
            </a:extLst>
          </p:cNvPr>
          <p:cNvSpPr txBox="1"/>
          <p:nvPr/>
        </p:nvSpPr>
        <p:spPr>
          <a:xfrm>
            <a:off x="0" y="5513292"/>
            <a:ext cx="5967663" cy="1200329"/>
          </a:xfrm>
          <a:prstGeom prst="rect">
            <a:avLst/>
          </a:prstGeom>
          <a:noFill/>
        </p:spPr>
        <p:txBody>
          <a:bodyPr wrap="square" rtlCol="0">
            <a:spAutoFit/>
          </a:bodyPr>
          <a:lstStyle/>
          <a:p>
            <a:r>
              <a:rPr lang="en-US" sz="2400" dirty="0">
                <a:latin typeface="Bahnschrift" panose="020B0502040204020203" pitchFamily="34" charset="0"/>
              </a:rPr>
              <a:t>Presentation to the Rhode Island Legislative Study Commission, </a:t>
            </a:r>
          </a:p>
          <a:p>
            <a:r>
              <a:rPr lang="en-US" sz="2400" dirty="0">
                <a:latin typeface="Bahnschrift" panose="020B0502040204020203" pitchFamily="34" charset="0"/>
              </a:rPr>
              <a:t>September 26, 2023</a:t>
            </a:r>
          </a:p>
        </p:txBody>
      </p:sp>
    </p:spTree>
    <p:extLst>
      <p:ext uri="{BB962C8B-B14F-4D97-AF65-F5344CB8AC3E}">
        <p14:creationId xmlns:p14="http://schemas.microsoft.com/office/powerpoint/2010/main" val="972105125"/>
      </p:ext>
    </p:extLst>
  </p:cSld>
  <p:clrMapOvr>
    <a:masterClrMapping/>
  </p:clrMapOvr>
  <p:extLst>
    <p:ext uri="{6950BFC3-D8DA-4A85-94F7-54DA5524770B}">
      <p188:commentRel xmlns="" xmlns:p188="http://schemas.microsoft.com/office/powerpoint/2018/8/main" r:id="rId4"/>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A flock of birds flying in the sky&#10;&#10;Description automatically generated">
            <a:extLst>
              <a:ext uri="{FF2B5EF4-FFF2-40B4-BE49-F238E27FC236}">
                <a16:creationId xmlns:a16="http://schemas.microsoft.com/office/drawing/2014/main" id="{7D299FB2-0F58-F7C6-D637-2F2A68958B87}"/>
              </a:ext>
            </a:extLst>
          </p:cNvPr>
          <p:cNvPicPr>
            <a:picLocks noChangeAspect="1"/>
          </p:cNvPicPr>
          <p:nvPr/>
        </p:nvPicPr>
        <p:blipFill rotWithShape="1">
          <a:blip r:embed="rId2">
            <a:alphaModFix amt="20000"/>
            <a:extLst>
              <a:ext uri="{28A0092B-C50C-407E-A947-70E740481C1C}">
                <a14:useLocalDpi xmlns:a14="http://schemas.microsoft.com/office/drawing/2010/main" val="0"/>
              </a:ext>
            </a:extLst>
          </a:blip>
          <a:srcRect t="8455" b="7761"/>
          <a:stretch/>
        </p:blipFill>
        <p:spPr>
          <a:xfrm>
            <a:off x="-85344" y="0"/>
            <a:ext cx="12277343" cy="6858000"/>
          </a:xfrm>
          <a:prstGeom prst="rect">
            <a:avLst/>
          </a:prstGeom>
        </p:spPr>
      </p:pic>
      <p:pic>
        <p:nvPicPr>
          <p:cNvPr id="4" name="Graphic 3" descr="Hockey Stick Curve Graph outline">
            <a:extLst>
              <a:ext uri="{FF2B5EF4-FFF2-40B4-BE49-F238E27FC236}">
                <a16:creationId xmlns:a16="http://schemas.microsoft.com/office/drawing/2014/main" id="{CE34EDEB-3C8A-A6A6-2B6E-3B59C6F14D2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81028" y="2438400"/>
            <a:ext cx="1866900" cy="1866900"/>
          </a:xfrm>
          <a:prstGeom prst="rect">
            <a:avLst/>
          </a:prstGeom>
        </p:spPr>
      </p:pic>
      <p:pic>
        <p:nvPicPr>
          <p:cNvPr id="6" name="Graphic 5" descr="Route (Two Pins With A Path) outline">
            <a:extLst>
              <a:ext uri="{FF2B5EF4-FFF2-40B4-BE49-F238E27FC236}">
                <a16:creationId xmlns:a16="http://schemas.microsoft.com/office/drawing/2014/main" id="{BB5BD921-649B-A147-7712-1813D113B4D0}"/>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676653" y="2495550"/>
            <a:ext cx="1866900" cy="1866900"/>
          </a:xfrm>
          <a:prstGeom prst="rect">
            <a:avLst/>
          </a:prstGeom>
        </p:spPr>
      </p:pic>
      <p:pic>
        <p:nvPicPr>
          <p:cNvPr id="8" name="Graphic 7" descr="Heart with pulse outline">
            <a:extLst>
              <a:ext uri="{FF2B5EF4-FFF2-40B4-BE49-F238E27FC236}">
                <a16:creationId xmlns:a16="http://schemas.microsoft.com/office/drawing/2014/main" id="{92444A84-46E4-794F-2FF7-13A2F87FDC4D}"/>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6953252" y="2495550"/>
            <a:ext cx="1866900" cy="1866900"/>
          </a:xfrm>
          <a:prstGeom prst="rect">
            <a:avLst/>
          </a:prstGeom>
        </p:spPr>
      </p:pic>
      <p:pic>
        <p:nvPicPr>
          <p:cNvPr id="10" name="Graphic 9" descr="Signpost outline">
            <a:extLst>
              <a:ext uri="{FF2B5EF4-FFF2-40B4-BE49-F238E27FC236}">
                <a16:creationId xmlns:a16="http://schemas.microsoft.com/office/drawing/2014/main" id="{1F59D702-8769-57E1-2322-5876187C2006}"/>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9639301" y="2495550"/>
            <a:ext cx="1866900" cy="1866900"/>
          </a:xfrm>
          <a:prstGeom prst="rect">
            <a:avLst/>
          </a:prstGeom>
        </p:spPr>
      </p:pic>
    </p:spTree>
    <p:extLst>
      <p:ext uri="{BB962C8B-B14F-4D97-AF65-F5344CB8AC3E}">
        <p14:creationId xmlns:p14="http://schemas.microsoft.com/office/powerpoint/2010/main" val="18037275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383837"/>
        </a:solidFill>
        <a:effectLst/>
      </p:bgPr>
    </p:bg>
    <p:spTree>
      <p:nvGrpSpPr>
        <p:cNvPr id="1" name=""/>
        <p:cNvGrpSpPr/>
        <p:nvPr/>
      </p:nvGrpSpPr>
      <p:grpSpPr>
        <a:xfrm>
          <a:off x="0" y="0"/>
          <a:ext cx="0" cy="0"/>
          <a:chOff x="0" y="0"/>
          <a:chExt cx="0" cy="0"/>
        </a:xfrm>
      </p:grpSpPr>
      <p:pic>
        <p:nvPicPr>
          <p:cNvPr id="2050" name="Picture 2" descr="pie chart showing the number of women locked up on a given day in the United States by facility type and the underlying offense using the newest data available in 2023">
            <a:extLst>
              <a:ext uri="{FF2B5EF4-FFF2-40B4-BE49-F238E27FC236}">
                <a16:creationId xmlns:a16="http://schemas.microsoft.com/office/drawing/2014/main" id="{56335143-5314-A49B-65C2-08EBF703654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7986923"/>
      </p:ext>
    </p:extLst>
  </p:cSld>
  <p:clrMapOvr>
    <a:masterClrMapping/>
  </p:clrMapOvr>
  <p:extLst>
    <p:ext uri="{6950BFC3-D8DA-4A85-94F7-54DA5524770B}">
      <p188:commentRel xmlns="" xmlns:p188="http://schemas.microsoft.com/office/powerpoint/2018/8/main" r:id="rId4"/>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512AD91-2ABC-214B-D4D4-517DDF2E7057}"/>
              </a:ext>
            </a:extLst>
          </p:cNvPr>
          <p:cNvPicPr>
            <a:picLocks noChangeAspect="1"/>
          </p:cNvPicPr>
          <p:nvPr/>
        </p:nvPicPr>
        <p:blipFill>
          <a:blip r:embed="rId3"/>
          <a:stretch>
            <a:fillRect/>
          </a:stretch>
        </p:blipFill>
        <p:spPr>
          <a:xfrm>
            <a:off x="1438570" y="0"/>
            <a:ext cx="9314860" cy="6858000"/>
          </a:xfrm>
          <a:prstGeom prst="rect">
            <a:avLst/>
          </a:prstGeom>
        </p:spPr>
      </p:pic>
      <p:sp>
        <p:nvSpPr>
          <p:cNvPr id="7" name="TextBox 6">
            <a:extLst>
              <a:ext uri="{FF2B5EF4-FFF2-40B4-BE49-F238E27FC236}">
                <a16:creationId xmlns:a16="http://schemas.microsoft.com/office/drawing/2014/main" id="{89F90CBA-52A7-6580-BE67-11CBF0B3CCA9}"/>
              </a:ext>
            </a:extLst>
          </p:cNvPr>
          <p:cNvSpPr txBox="1"/>
          <p:nvPr/>
        </p:nvSpPr>
        <p:spPr>
          <a:xfrm rot="16200000">
            <a:off x="8551394" y="3198168"/>
            <a:ext cx="6858002" cy="461665"/>
          </a:xfrm>
          <a:prstGeom prst="rect">
            <a:avLst/>
          </a:prstGeom>
          <a:noFill/>
        </p:spPr>
        <p:txBody>
          <a:bodyPr wrap="square" rtlCol="0">
            <a:spAutoFit/>
          </a:bodyPr>
          <a:lstStyle/>
          <a:p>
            <a:r>
              <a:rPr lang="en-US" sz="1200" b="0" i="0" dirty="0">
                <a:solidFill>
                  <a:schemeClr val="accent6"/>
                </a:solidFill>
                <a:effectLst/>
                <a:latin typeface="Arial" panose="020B0604020202020204" pitchFamily="34" charset="0"/>
              </a:rPr>
              <a:t>Heimer, K., Malone, S. E., &amp; De </a:t>
            </a:r>
            <a:r>
              <a:rPr lang="en-US" sz="1200" b="0" i="0" dirty="0" err="1">
                <a:solidFill>
                  <a:schemeClr val="accent6"/>
                </a:solidFill>
                <a:effectLst/>
                <a:latin typeface="Arial" panose="020B0604020202020204" pitchFamily="34" charset="0"/>
              </a:rPr>
              <a:t>Coster</a:t>
            </a:r>
            <a:r>
              <a:rPr lang="en-US" sz="1200" b="0" i="0" dirty="0">
                <a:solidFill>
                  <a:schemeClr val="accent6"/>
                </a:solidFill>
                <a:effectLst/>
                <a:latin typeface="Arial" panose="020B0604020202020204" pitchFamily="34" charset="0"/>
              </a:rPr>
              <a:t>, S. (2023). Trends in Women's Incarceration Rates in US Prisons and Jails: A Tale of Inequalities. </a:t>
            </a:r>
            <a:r>
              <a:rPr lang="en-US" sz="1200" b="0" i="1" dirty="0">
                <a:solidFill>
                  <a:schemeClr val="accent6"/>
                </a:solidFill>
                <a:effectLst/>
                <a:latin typeface="Arial" panose="020B0604020202020204" pitchFamily="34" charset="0"/>
              </a:rPr>
              <a:t>Annual review of criminology</a:t>
            </a:r>
            <a:r>
              <a:rPr lang="en-US" sz="1200" b="0" i="0" dirty="0">
                <a:solidFill>
                  <a:schemeClr val="accent6"/>
                </a:solidFill>
                <a:effectLst/>
                <a:latin typeface="Arial" panose="020B0604020202020204" pitchFamily="34" charset="0"/>
              </a:rPr>
              <a:t>, </a:t>
            </a:r>
            <a:r>
              <a:rPr lang="en-US" sz="1200" b="0" i="1" dirty="0">
                <a:solidFill>
                  <a:schemeClr val="accent6"/>
                </a:solidFill>
                <a:effectLst/>
                <a:latin typeface="Arial" panose="020B0604020202020204" pitchFamily="34" charset="0"/>
              </a:rPr>
              <a:t>6</a:t>
            </a:r>
            <a:r>
              <a:rPr lang="en-US" sz="1200" b="0" i="0" dirty="0">
                <a:solidFill>
                  <a:schemeClr val="accent6"/>
                </a:solidFill>
                <a:effectLst/>
                <a:latin typeface="Arial" panose="020B0604020202020204" pitchFamily="34" charset="0"/>
              </a:rPr>
              <a:t>, 85-106.</a:t>
            </a:r>
            <a:endParaRPr lang="en-US" sz="1200" dirty="0">
              <a:solidFill>
                <a:schemeClr val="accent6"/>
              </a:solidFill>
            </a:endParaRPr>
          </a:p>
        </p:txBody>
      </p:sp>
    </p:spTree>
    <p:extLst>
      <p:ext uri="{BB962C8B-B14F-4D97-AF65-F5344CB8AC3E}">
        <p14:creationId xmlns:p14="http://schemas.microsoft.com/office/powerpoint/2010/main" val="4209713326"/>
      </p:ext>
    </p:extLst>
  </p:cSld>
  <p:clrMapOvr>
    <a:masterClrMapping/>
  </p:clrMapOvr>
  <p:extLst>
    <p:ext uri="{6950BFC3-D8DA-4A85-94F7-54DA5524770B}">
      <p188:commentRel xmlns="" xmlns:p188="http://schemas.microsoft.com/office/powerpoint/2018/8/main" r:id="rId4"/>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1D8398F-5EC5-B96B-7C85-007A72E83F4C}"/>
              </a:ext>
            </a:extLst>
          </p:cNvPr>
          <p:cNvPicPr>
            <a:picLocks noChangeAspect="1"/>
          </p:cNvPicPr>
          <p:nvPr/>
        </p:nvPicPr>
        <p:blipFill>
          <a:blip r:embed="rId2"/>
          <a:stretch>
            <a:fillRect/>
          </a:stretch>
        </p:blipFill>
        <p:spPr>
          <a:xfrm>
            <a:off x="2305493" y="23192"/>
            <a:ext cx="7581014" cy="6834808"/>
          </a:xfrm>
          <a:prstGeom prst="rect">
            <a:avLst/>
          </a:prstGeom>
        </p:spPr>
      </p:pic>
    </p:spTree>
    <p:extLst>
      <p:ext uri="{BB962C8B-B14F-4D97-AF65-F5344CB8AC3E}">
        <p14:creationId xmlns:p14="http://schemas.microsoft.com/office/powerpoint/2010/main" val="3736164842"/>
      </p:ext>
    </p:extLst>
  </p:cSld>
  <p:clrMapOvr>
    <a:masterClrMapping/>
  </p:clrMapOvr>
  <p:extLst>
    <p:ext uri="{6950BFC3-D8DA-4A85-94F7-54DA5524770B}">
      <p188:commentRel xmlns="" xmlns:p188="http://schemas.microsoft.com/office/powerpoint/2018/8/main" r:id="rId3"/>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hart 1">
            <a:extLst>
              <a:ext uri="{FF2B5EF4-FFF2-40B4-BE49-F238E27FC236}">
                <a16:creationId xmlns:a16="http://schemas.microsoft.com/office/drawing/2014/main" id="{BAF4A0CB-DA3E-6211-306F-4E8FC4358E03}"/>
              </a:ext>
            </a:extLst>
          </p:cNvPr>
          <p:cNvGraphicFramePr>
            <a:graphicFrameLocks/>
          </p:cNvGraphicFramePr>
          <p:nvPr>
            <p:extLst>
              <p:ext uri="{D42A27DB-BD31-4B8C-83A1-F6EECF244321}">
                <p14:modId xmlns:p14="http://schemas.microsoft.com/office/powerpoint/2010/main" val="11594558"/>
              </p:ext>
            </p:extLst>
          </p:nvPr>
        </p:nvGraphicFramePr>
        <p:xfrm>
          <a:off x="256032" y="1524304"/>
          <a:ext cx="11935968" cy="4554016"/>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7768E2F4-3F7A-1E98-E8E8-48EA4353A3FC}"/>
              </a:ext>
            </a:extLst>
          </p:cNvPr>
          <p:cNvSpPr txBox="1"/>
          <p:nvPr/>
        </p:nvSpPr>
        <p:spPr>
          <a:xfrm>
            <a:off x="256032" y="93576"/>
            <a:ext cx="10960608" cy="1323439"/>
          </a:xfrm>
          <a:prstGeom prst="rect">
            <a:avLst/>
          </a:prstGeom>
          <a:noFill/>
        </p:spPr>
        <p:txBody>
          <a:bodyPr wrap="square" rtlCol="0">
            <a:spAutoFit/>
          </a:bodyPr>
          <a:lstStyle/>
          <a:p>
            <a:r>
              <a:rPr lang="en-US" sz="4000" dirty="0">
                <a:solidFill>
                  <a:schemeClr val="accent3"/>
                </a:solidFill>
                <a:latin typeface="Bahnschrift" panose="020B0502040204020203" pitchFamily="34" charset="0"/>
              </a:rPr>
              <a:t>Rhode Island </a:t>
            </a:r>
            <a:r>
              <a:rPr lang="en-US" sz="4000" dirty="0">
                <a:latin typeface="Bahnschrift" panose="020B0502040204020203" pitchFamily="34" charset="0"/>
              </a:rPr>
              <a:t>has a </a:t>
            </a:r>
            <a:r>
              <a:rPr lang="en-US" sz="4000" dirty="0">
                <a:solidFill>
                  <a:schemeClr val="accent3"/>
                </a:solidFill>
                <a:latin typeface="Bahnschrift" panose="020B0502040204020203" pitchFamily="34" charset="0"/>
              </a:rPr>
              <a:t>lower</a:t>
            </a:r>
            <a:r>
              <a:rPr lang="en-US" sz="4000" dirty="0">
                <a:latin typeface="Bahnschrift" panose="020B0502040204020203" pitchFamily="34" charset="0"/>
              </a:rPr>
              <a:t> women’s incarceration rate than the </a:t>
            </a:r>
            <a:r>
              <a:rPr lang="en-US" sz="4000" dirty="0">
                <a:solidFill>
                  <a:schemeClr val="accent6">
                    <a:lumMod val="75000"/>
                  </a:schemeClr>
                </a:solidFill>
                <a:latin typeface="Bahnschrift" panose="020B0502040204020203" pitchFamily="34" charset="0"/>
              </a:rPr>
              <a:t>national average</a:t>
            </a:r>
            <a:r>
              <a:rPr lang="en-US" sz="4000" dirty="0">
                <a:latin typeface="Bahnschrift" panose="020B0502040204020203" pitchFamily="34" charset="0"/>
              </a:rPr>
              <a:t>.</a:t>
            </a:r>
          </a:p>
        </p:txBody>
      </p:sp>
      <p:sp>
        <p:nvSpPr>
          <p:cNvPr id="4" name="TextBox 3">
            <a:extLst>
              <a:ext uri="{FF2B5EF4-FFF2-40B4-BE49-F238E27FC236}">
                <a16:creationId xmlns:a16="http://schemas.microsoft.com/office/drawing/2014/main" id="{25956481-3544-DE56-38E1-37F0BB751484}"/>
              </a:ext>
            </a:extLst>
          </p:cNvPr>
          <p:cNvSpPr txBox="1"/>
          <p:nvPr/>
        </p:nvSpPr>
        <p:spPr>
          <a:xfrm>
            <a:off x="0" y="6448085"/>
            <a:ext cx="7693152" cy="369332"/>
          </a:xfrm>
          <a:prstGeom prst="rect">
            <a:avLst/>
          </a:prstGeom>
          <a:noFill/>
        </p:spPr>
        <p:txBody>
          <a:bodyPr wrap="square" rtlCol="0">
            <a:spAutoFit/>
          </a:bodyPr>
          <a:lstStyle/>
          <a:p>
            <a:r>
              <a:rPr lang="en-US" dirty="0">
                <a:solidFill>
                  <a:schemeClr val="accent6"/>
                </a:solidFill>
              </a:rPr>
              <a:t>Source: https://csat.bjs.ojp.gov/quick-tables</a:t>
            </a:r>
          </a:p>
        </p:txBody>
      </p:sp>
    </p:spTree>
    <p:extLst>
      <p:ext uri="{BB962C8B-B14F-4D97-AF65-F5344CB8AC3E}">
        <p14:creationId xmlns:p14="http://schemas.microsoft.com/office/powerpoint/2010/main" val="2631684838"/>
      </p:ext>
    </p:extLst>
  </p:cSld>
  <p:clrMapOvr>
    <a:masterClrMapping/>
  </p:clrMapOvr>
  <p:extLst>
    <p:ext uri="{6950BFC3-D8DA-4A85-94F7-54DA5524770B}">
      <p188:commentRel xmlns="" xmlns:p188="http://schemas.microsoft.com/office/powerpoint/2018/8/main" r:id="rId4"/>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3">
            <a:extLst>
              <a:ext uri="{FF2B5EF4-FFF2-40B4-BE49-F238E27FC236}">
                <a16:creationId xmlns:a16="http://schemas.microsoft.com/office/drawing/2014/main" id="{CC9B1FC2-07C4-DD34-118F-8D56729195E9}"/>
              </a:ext>
            </a:extLst>
          </p:cNvPr>
          <p:cNvGraphicFramePr/>
          <p:nvPr>
            <p:extLst>
              <p:ext uri="{D42A27DB-BD31-4B8C-83A1-F6EECF244321}">
                <p14:modId xmlns:p14="http://schemas.microsoft.com/office/powerpoint/2010/main" val="458723031"/>
              </p:ext>
            </p:extLst>
          </p:nvPr>
        </p:nvGraphicFramePr>
        <p:xfrm>
          <a:off x="1324466" y="1730315"/>
          <a:ext cx="9398523" cy="4204355"/>
        </p:xfrm>
        <a:graphic>
          <a:graphicData uri="http://schemas.openxmlformats.org/drawingml/2006/chart">
            <c:chart xmlns:c="http://schemas.openxmlformats.org/drawingml/2006/chart" xmlns:r="http://schemas.openxmlformats.org/officeDocument/2006/relationships" r:id="rId3"/>
          </a:graphicData>
        </a:graphic>
      </p:graphicFrame>
      <p:sp>
        <p:nvSpPr>
          <p:cNvPr id="5" name="TextBox 4">
            <a:extLst>
              <a:ext uri="{FF2B5EF4-FFF2-40B4-BE49-F238E27FC236}">
                <a16:creationId xmlns:a16="http://schemas.microsoft.com/office/drawing/2014/main" id="{7DF4C257-E660-2CD9-B3FB-72675E994B2E}"/>
              </a:ext>
            </a:extLst>
          </p:cNvPr>
          <p:cNvSpPr txBox="1"/>
          <p:nvPr/>
        </p:nvSpPr>
        <p:spPr>
          <a:xfrm>
            <a:off x="216817" y="167120"/>
            <a:ext cx="11613822" cy="1323439"/>
          </a:xfrm>
          <a:prstGeom prst="rect">
            <a:avLst/>
          </a:prstGeom>
          <a:noFill/>
        </p:spPr>
        <p:txBody>
          <a:bodyPr wrap="square" rtlCol="0">
            <a:spAutoFit/>
          </a:bodyPr>
          <a:lstStyle/>
          <a:p>
            <a:r>
              <a:rPr lang="en-US" sz="4000" dirty="0">
                <a:solidFill>
                  <a:schemeClr val="accent3"/>
                </a:solidFill>
                <a:latin typeface="Bahnschrift" panose="020B0502040204020203" pitchFamily="34" charset="0"/>
              </a:rPr>
              <a:t>Black, AI/AN and multiracial women </a:t>
            </a:r>
            <a:r>
              <a:rPr lang="en-US" sz="4000" dirty="0">
                <a:latin typeface="Bahnschrift" panose="020B0502040204020203" pitchFamily="34" charset="0"/>
              </a:rPr>
              <a:t>experience higher incarceration rates.</a:t>
            </a:r>
          </a:p>
        </p:txBody>
      </p:sp>
      <p:sp>
        <p:nvSpPr>
          <p:cNvPr id="6" name="TextBox 5">
            <a:extLst>
              <a:ext uri="{FF2B5EF4-FFF2-40B4-BE49-F238E27FC236}">
                <a16:creationId xmlns:a16="http://schemas.microsoft.com/office/drawing/2014/main" id="{BCCF6AED-133F-8142-7F11-3125BFA26823}"/>
              </a:ext>
            </a:extLst>
          </p:cNvPr>
          <p:cNvSpPr txBox="1"/>
          <p:nvPr/>
        </p:nvSpPr>
        <p:spPr>
          <a:xfrm>
            <a:off x="12192" y="5952136"/>
            <a:ext cx="11613822" cy="923330"/>
          </a:xfrm>
          <a:prstGeom prst="rect">
            <a:avLst/>
          </a:prstGeom>
          <a:noFill/>
        </p:spPr>
        <p:txBody>
          <a:bodyPr wrap="square" rtlCol="0">
            <a:spAutoFit/>
          </a:bodyPr>
          <a:lstStyle/>
          <a:p>
            <a:r>
              <a:rPr lang="en-US" dirty="0">
                <a:solidFill>
                  <a:schemeClr val="accent6">
                    <a:lumMod val="60000"/>
                    <a:lumOff val="40000"/>
                  </a:schemeClr>
                </a:solidFill>
              </a:rPr>
              <a:t>Source: </a:t>
            </a:r>
            <a:r>
              <a:rPr lang="en-US" b="0" i="0" dirty="0">
                <a:solidFill>
                  <a:schemeClr val="accent6">
                    <a:lumMod val="60000"/>
                    <a:lumOff val="40000"/>
                  </a:schemeClr>
                </a:solidFill>
                <a:effectLst/>
                <a:latin typeface="Source Sans Pro" panose="020B0503030403020204" pitchFamily="34" charset="0"/>
              </a:rPr>
              <a:t> Carson, E.A. (2022). Prisoners in 2021 – Statistical Tables. Washington, DC: Bureau of Justice Statistics, Table 13: Imprisonment rates of US residents based on sentenced prisoners under the jurisdiction of state or federal correctional authorities…</a:t>
            </a:r>
            <a:endParaRPr lang="en-US" dirty="0">
              <a:solidFill>
                <a:schemeClr val="accent6">
                  <a:lumMod val="60000"/>
                  <a:lumOff val="40000"/>
                </a:schemeClr>
              </a:solidFill>
            </a:endParaRPr>
          </a:p>
        </p:txBody>
      </p:sp>
    </p:spTree>
    <p:extLst>
      <p:ext uri="{BB962C8B-B14F-4D97-AF65-F5344CB8AC3E}">
        <p14:creationId xmlns:p14="http://schemas.microsoft.com/office/powerpoint/2010/main" val="4261685880"/>
      </p:ext>
    </p:extLst>
  </p:cSld>
  <p:clrMapOvr>
    <a:masterClrMapping/>
  </p:clrMapOvr>
  <p:extLst>
    <p:ext uri="{6950BFC3-D8DA-4A85-94F7-54DA5524770B}">
      <p188:commentRel xmlns="" xmlns:p188="http://schemas.microsoft.com/office/powerpoint/2018/8/main" r:id="rId4"/>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FE6276F-BA39-CAAF-1008-90EC0094649D}"/>
              </a:ext>
            </a:extLst>
          </p:cNvPr>
          <p:cNvPicPr>
            <a:picLocks noChangeAspect="1"/>
          </p:cNvPicPr>
          <p:nvPr/>
        </p:nvPicPr>
        <p:blipFill>
          <a:blip r:embed="rId2"/>
          <a:stretch>
            <a:fillRect/>
          </a:stretch>
        </p:blipFill>
        <p:spPr>
          <a:xfrm>
            <a:off x="1688804" y="0"/>
            <a:ext cx="8814391" cy="6805414"/>
          </a:xfrm>
          <a:prstGeom prst="rect">
            <a:avLst/>
          </a:prstGeom>
        </p:spPr>
      </p:pic>
    </p:spTree>
    <p:extLst>
      <p:ext uri="{BB962C8B-B14F-4D97-AF65-F5344CB8AC3E}">
        <p14:creationId xmlns:p14="http://schemas.microsoft.com/office/powerpoint/2010/main" val="4088157601"/>
      </p:ext>
    </p:extLst>
  </p:cSld>
  <p:clrMapOvr>
    <a:masterClrMapping/>
  </p:clrMapOvr>
  <p:extLst>
    <p:ext uri="{6950BFC3-D8DA-4A85-94F7-54DA5524770B}">
      <p188:commentRel xmlns="" xmlns:p188="http://schemas.microsoft.com/office/powerpoint/2018/8/main" r:id="rId3"/>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3">
            <a:extLst>
              <a:ext uri="{FF2B5EF4-FFF2-40B4-BE49-F238E27FC236}">
                <a16:creationId xmlns:a16="http://schemas.microsoft.com/office/drawing/2014/main" id="{960399C2-6530-106F-184C-E24BBF6FC9D4}"/>
              </a:ext>
            </a:extLst>
          </p:cNvPr>
          <p:cNvGraphicFramePr/>
          <p:nvPr>
            <p:extLst>
              <p:ext uri="{D42A27DB-BD31-4B8C-83A1-F6EECF244321}">
                <p14:modId xmlns:p14="http://schemas.microsoft.com/office/powerpoint/2010/main" val="353201052"/>
              </p:ext>
            </p:extLst>
          </p:nvPr>
        </p:nvGraphicFramePr>
        <p:xfrm>
          <a:off x="1200023" y="1774281"/>
          <a:ext cx="9923930" cy="4040593"/>
        </p:xfrm>
        <a:graphic>
          <a:graphicData uri="http://schemas.openxmlformats.org/drawingml/2006/chart">
            <c:chart xmlns:c="http://schemas.openxmlformats.org/drawingml/2006/chart" xmlns:r="http://schemas.openxmlformats.org/officeDocument/2006/relationships" r:id="rId2"/>
          </a:graphicData>
        </a:graphic>
      </p:graphicFrame>
      <p:sp>
        <p:nvSpPr>
          <p:cNvPr id="5" name="TextBox 4">
            <a:extLst>
              <a:ext uri="{FF2B5EF4-FFF2-40B4-BE49-F238E27FC236}">
                <a16:creationId xmlns:a16="http://schemas.microsoft.com/office/drawing/2014/main" id="{A2F2E3FC-24B7-CBF0-035C-4B3CC79232FC}"/>
              </a:ext>
            </a:extLst>
          </p:cNvPr>
          <p:cNvSpPr txBox="1"/>
          <p:nvPr/>
        </p:nvSpPr>
        <p:spPr>
          <a:xfrm>
            <a:off x="0" y="6199594"/>
            <a:ext cx="12094464" cy="646331"/>
          </a:xfrm>
          <a:prstGeom prst="rect">
            <a:avLst/>
          </a:prstGeom>
          <a:noFill/>
        </p:spPr>
        <p:txBody>
          <a:bodyPr wrap="square" rtlCol="0">
            <a:spAutoFit/>
          </a:bodyPr>
          <a:lstStyle/>
          <a:p>
            <a:r>
              <a:rPr lang="en-US" dirty="0">
                <a:solidFill>
                  <a:schemeClr val="accent6">
                    <a:lumMod val="60000"/>
                    <a:lumOff val="40000"/>
                  </a:schemeClr>
                </a:solidFill>
              </a:rPr>
              <a:t>Source: </a:t>
            </a:r>
            <a:r>
              <a:rPr lang="en-US" b="0" i="0" dirty="0">
                <a:solidFill>
                  <a:schemeClr val="accent6">
                    <a:lumMod val="60000"/>
                    <a:lumOff val="40000"/>
                  </a:schemeClr>
                </a:solidFill>
                <a:effectLst/>
                <a:latin typeface="Source Sans Pro" panose="020B0503030403020204" pitchFamily="34" charset="0"/>
              </a:rPr>
              <a:t> Carson, E.A. (2022). Prisoners in 2021 – Statistical Tables. Washington, DC: Bureau of Justice Statistics, Table 10: </a:t>
            </a:r>
            <a:r>
              <a:rPr lang="en-US" b="0" i="1" dirty="0">
                <a:solidFill>
                  <a:schemeClr val="accent6">
                    <a:lumMod val="60000"/>
                    <a:lumOff val="40000"/>
                  </a:schemeClr>
                </a:solidFill>
                <a:effectLst/>
                <a:latin typeface="Source Sans Pro" panose="020B0503030403020204" pitchFamily="34" charset="0"/>
              </a:rPr>
              <a:t>Percent of sentenced prisoners under the jurisdiction of state or federal correctional authorities</a:t>
            </a:r>
            <a:r>
              <a:rPr lang="en-US" b="0" i="0" dirty="0">
                <a:solidFill>
                  <a:schemeClr val="accent6">
                    <a:lumMod val="60000"/>
                    <a:lumOff val="40000"/>
                  </a:schemeClr>
                </a:solidFill>
                <a:effectLst/>
                <a:latin typeface="Source Sans Pro" panose="020B0503030403020204" pitchFamily="34" charset="0"/>
              </a:rPr>
              <a:t>.</a:t>
            </a:r>
            <a:endParaRPr lang="en-US" dirty="0">
              <a:solidFill>
                <a:schemeClr val="accent6">
                  <a:lumMod val="60000"/>
                  <a:lumOff val="40000"/>
                </a:schemeClr>
              </a:solidFill>
            </a:endParaRPr>
          </a:p>
        </p:txBody>
      </p:sp>
      <p:sp>
        <p:nvSpPr>
          <p:cNvPr id="6" name="TextBox 5">
            <a:extLst>
              <a:ext uri="{FF2B5EF4-FFF2-40B4-BE49-F238E27FC236}">
                <a16:creationId xmlns:a16="http://schemas.microsoft.com/office/drawing/2014/main" id="{AF4BD455-3E6B-8E40-A14C-7E449EE84EFA}"/>
              </a:ext>
            </a:extLst>
          </p:cNvPr>
          <p:cNvSpPr txBox="1"/>
          <p:nvPr/>
        </p:nvSpPr>
        <p:spPr>
          <a:xfrm>
            <a:off x="252398" y="335240"/>
            <a:ext cx="11250706" cy="707886"/>
          </a:xfrm>
          <a:prstGeom prst="rect">
            <a:avLst/>
          </a:prstGeom>
          <a:noFill/>
        </p:spPr>
        <p:txBody>
          <a:bodyPr wrap="square" rtlCol="0">
            <a:spAutoFit/>
          </a:bodyPr>
          <a:lstStyle/>
          <a:p>
            <a:r>
              <a:rPr lang="en-US" sz="4000" dirty="0">
                <a:solidFill>
                  <a:schemeClr val="accent3"/>
                </a:solidFill>
                <a:latin typeface="Bahnschrift" panose="020B0502040204020203" pitchFamily="34" charset="0"/>
              </a:rPr>
              <a:t>2 in 3 </a:t>
            </a:r>
            <a:r>
              <a:rPr lang="en-US" sz="4000" dirty="0">
                <a:latin typeface="Bahnschrift" panose="020B0502040204020203" pitchFamily="34" charset="0"/>
              </a:rPr>
              <a:t>incarcerated women are aged 25-44.</a:t>
            </a:r>
          </a:p>
        </p:txBody>
      </p:sp>
    </p:spTree>
    <p:extLst>
      <p:ext uri="{BB962C8B-B14F-4D97-AF65-F5344CB8AC3E}">
        <p14:creationId xmlns:p14="http://schemas.microsoft.com/office/powerpoint/2010/main" val="1324112643"/>
      </p:ext>
    </p:extLst>
  </p:cSld>
  <p:clrMapOvr>
    <a:masterClrMapping/>
  </p:clrMapOvr>
  <p:extLst>
    <p:ext uri="{6950BFC3-D8DA-4A85-94F7-54DA5524770B}">
      <p188:commentRel xmlns="" xmlns:p188="http://schemas.microsoft.com/office/powerpoint/2018/8/main" r:id="rId3"/>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3">
            <a:extLst>
              <a:ext uri="{FF2B5EF4-FFF2-40B4-BE49-F238E27FC236}">
                <a16:creationId xmlns:a16="http://schemas.microsoft.com/office/drawing/2014/main" id="{53BBD9C6-B1E0-3541-8174-B49E12ABE6F6}"/>
              </a:ext>
            </a:extLst>
          </p:cNvPr>
          <p:cNvGraphicFramePr/>
          <p:nvPr>
            <p:extLst>
              <p:ext uri="{D42A27DB-BD31-4B8C-83A1-F6EECF244321}">
                <p14:modId xmlns:p14="http://schemas.microsoft.com/office/powerpoint/2010/main" val="2934446301"/>
              </p:ext>
            </p:extLst>
          </p:nvPr>
        </p:nvGraphicFramePr>
        <p:xfrm>
          <a:off x="1127760" y="1722673"/>
          <a:ext cx="9936480" cy="4309533"/>
        </p:xfrm>
        <a:graphic>
          <a:graphicData uri="http://schemas.openxmlformats.org/drawingml/2006/chart">
            <c:chart xmlns:c="http://schemas.openxmlformats.org/drawingml/2006/chart" xmlns:r="http://schemas.openxmlformats.org/officeDocument/2006/relationships" r:id="rId2"/>
          </a:graphicData>
        </a:graphic>
      </p:graphicFrame>
      <p:sp>
        <p:nvSpPr>
          <p:cNvPr id="5" name="TextBox 4">
            <a:extLst>
              <a:ext uri="{FF2B5EF4-FFF2-40B4-BE49-F238E27FC236}">
                <a16:creationId xmlns:a16="http://schemas.microsoft.com/office/drawing/2014/main" id="{8CDD8A3E-77F6-4B52-A9A0-8BD406981AFE}"/>
              </a:ext>
            </a:extLst>
          </p:cNvPr>
          <p:cNvSpPr txBox="1"/>
          <p:nvPr/>
        </p:nvSpPr>
        <p:spPr>
          <a:xfrm>
            <a:off x="0" y="6264320"/>
            <a:ext cx="10434918" cy="646331"/>
          </a:xfrm>
          <a:prstGeom prst="rect">
            <a:avLst/>
          </a:prstGeom>
          <a:noFill/>
        </p:spPr>
        <p:txBody>
          <a:bodyPr wrap="square" rtlCol="0">
            <a:spAutoFit/>
          </a:bodyPr>
          <a:lstStyle/>
          <a:p>
            <a:r>
              <a:rPr lang="en-US" dirty="0">
                <a:solidFill>
                  <a:schemeClr val="accent6">
                    <a:lumMod val="60000"/>
                    <a:lumOff val="40000"/>
                  </a:schemeClr>
                </a:solidFill>
              </a:rPr>
              <a:t>Source: </a:t>
            </a:r>
            <a:r>
              <a:rPr lang="en-US" b="0" i="0" dirty="0">
                <a:solidFill>
                  <a:schemeClr val="accent6">
                    <a:lumMod val="60000"/>
                    <a:lumOff val="40000"/>
                  </a:schemeClr>
                </a:solidFill>
                <a:effectLst/>
                <a:latin typeface="Source Sans Pro" panose="020B0503030403020204" pitchFamily="34" charset="0"/>
              </a:rPr>
              <a:t> Carson, E.A. (2022). Prisoners in 2021 – Statistical Tables. Washington, DC: Bureau of Justice Statistics, Table 16: Percent of sentenced prisoners under the jurisdiction of state correctional authorities…</a:t>
            </a:r>
            <a:endParaRPr lang="en-US" dirty="0">
              <a:solidFill>
                <a:schemeClr val="accent6">
                  <a:lumMod val="60000"/>
                  <a:lumOff val="40000"/>
                </a:schemeClr>
              </a:solidFill>
            </a:endParaRPr>
          </a:p>
        </p:txBody>
      </p:sp>
      <p:sp>
        <p:nvSpPr>
          <p:cNvPr id="6" name="TextBox 5">
            <a:extLst>
              <a:ext uri="{FF2B5EF4-FFF2-40B4-BE49-F238E27FC236}">
                <a16:creationId xmlns:a16="http://schemas.microsoft.com/office/drawing/2014/main" id="{D4857FE3-5D40-8E94-8FAD-BB93B728D282}"/>
              </a:ext>
            </a:extLst>
          </p:cNvPr>
          <p:cNvSpPr txBox="1"/>
          <p:nvPr/>
        </p:nvSpPr>
        <p:spPr>
          <a:xfrm>
            <a:off x="216817" y="167120"/>
            <a:ext cx="11613822" cy="1323439"/>
          </a:xfrm>
          <a:prstGeom prst="rect">
            <a:avLst/>
          </a:prstGeom>
          <a:noFill/>
        </p:spPr>
        <p:txBody>
          <a:bodyPr wrap="square" rtlCol="0">
            <a:spAutoFit/>
          </a:bodyPr>
          <a:lstStyle/>
          <a:p>
            <a:r>
              <a:rPr lang="en-US" sz="4000" dirty="0">
                <a:latin typeface="Bahnschrift" panose="020B0502040204020203" pitchFamily="34" charset="0"/>
              </a:rPr>
              <a:t>Women are more likely than men to be incarcerated for </a:t>
            </a:r>
            <a:r>
              <a:rPr lang="en-US" sz="4000" dirty="0">
                <a:solidFill>
                  <a:schemeClr val="accent3"/>
                </a:solidFill>
                <a:latin typeface="Bahnschrift" panose="020B0502040204020203" pitchFamily="34" charset="0"/>
              </a:rPr>
              <a:t>property </a:t>
            </a:r>
            <a:r>
              <a:rPr lang="en-US" sz="4000" dirty="0">
                <a:latin typeface="Bahnschrift" panose="020B0502040204020203" pitchFamily="34" charset="0"/>
              </a:rPr>
              <a:t>and</a:t>
            </a:r>
            <a:r>
              <a:rPr lang="en-US" sz="4000" dirty="0">
                <a:solidFill>
                  <a:schemeClr val="accent3"/>
                </a:solidFill>
                <a:latin typeface="Bahnschrift" panose="020B0502040204020203" pitchFamily="34" charset="0"/>
              </a:rPr>
              <a:t> drug offenses.</a:t>
            </a:r>
            <a:endParaRPr lang="en-US" sz="4000" dirty="0">
              <a:latin typeface="Bahnschrift" panose="020B0502040204020203" pitchFamily="34" charset="0"/>
            </a:endParaRPr>
          </a:p>
        </p:txBody>
      </p:sp>
    </p:spTree>
    <p:extLst>
      <p:ext uri="{BB962C8B-B14F-4D97-AF65-F5344CB8AC3E}">
        <p14:creationId xmlns:p14="http://schemas.microsoft.com/office/powerpoint/2010/main" val="29332715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A flock of birds flying in the sky&#10;&#10;Description automatically generated">
            <a:extLst>
              <a:ext uri="{FF2B5EF4-FFF2-40B4-BE49-F238E27FC236}">
                <a16:creationId xmlns:a16="http://schemas.microsoft.com/office/drawing/2014/main" id="{7D299FB2-0F58-F7C6-D637-2F2A68958B87}"/>
              </a:ext>
            </a:extLst>
          </p:cNvPr>
          <p:cNvPicPr>
            <a:picLocks noChangeAspect="1"/>
          </p:cNvPicPr>
          <p:nvPr/>
        </p:nvPicPr>
        <p:blipFill rotWithShape="1">
          <a:blip r:embed="rId2">
            <a:alphaModFix amt="20000"/>
            <a:extLst>
              <a:ext uri="{28A0092B-C50C-407E-A947-70E740481C1C}">
                <a14:useLocalDpi xmlns:a14="http://schemas.microsoft.com/office/drawing/2010/main" val="0"/>
              </a:ext>
            </a:extLst>
          </a:blip>
          <a:srcRect t="8455" b="7761"/>
          <a:stretch/>
        </p:blipFill>
        <p:spPr>
          <a:xfrm>
            <a:off x="-85344" y="0"/>
            <a:ext cx="12277343" cy="6858000"/>
          </a:xfrm>
          <a:prstGeom prst="rect">
            <a:avLst/>
          </a:prstGeom>
        </p:spPr>
      </p:pic>
      <p:pic>
        <p:nvPicPr>
          <p:cNvPr id="4" name="Graphic 3" descr="Hockey Stick Curve Graph outline">
            <a:extLst>
              <a:ext uri="{FF2B5EF4-FFF2-40B4-BE49-F238E27FC236}">
                <a16:creationId xmlns:a16="http://schemas.microsoft.com/office/drawing/2014/main" id="{CE34EDEB-3C8A-A6A6-2B6E-3B59C6F14D2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81028" y="2438400"/>
            <a:ext cx="1866900" cy="1866900"/>
          </a:xfrm>
          <a:prstGeom prst="rect">
            <a:avLst/>
          </a:prstGeom>
        </p:spPr>
      </p:pic>
      <p:pic>
        <p:nvPicPr>
          <p:cNvPr id="6" name="Graphic 5" descr="Route (Two Pins With A Path) outline">
            <a:extLst>
              <a:ext uri="{FF2B5EF4-FFF2-40B4-BE49-F238E27FC236}">
                <a16:creationId xmlns:a16="http://schemas.microsoft.com/office/drawing/2014/main" id="{BB5BD921-649B-A147-7712-1813D113B4D0}"/>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676653" y="2495550"/>
            <a:ext cx="1866900" cy="1866900"/>
          </a:xfrm>
          <a:prstGeom prst="rect">
            <a:avLst/>
          </a:prstGeom>
        </p:spPr>
      </p:pic>
      <p:pic>
        <p:nvPicPr>
          <p:cNvPr id="8" name="Graphic 7" descr="Heart with pulse outline">
            <a:extLst>
              <a:ext uri="{FF2B5EF4-FFF2-40B4-BE49-F238E27FC236}">
                <a16:creationId xmlns:a16="http://schemas.microsoft.com/office/drawing/2014/main" id="{92444A84-46E4-794F-2FF7-13A2F87FDC4D}"/>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6953252" y="2495550"/>
            <a:ext cx="1866900" cy="1866900"/>
          </a:xfrm>
          <a:prstGeom prst="rect">
            <a:avLst/>
          </a:prstGeom>
        </p:spPr>
      </p:pic>
      <p:pic>
        <p:nvPicPr>
          <p:cNvPr id="10" name="Graphic 9" descr="Signpost outline">
            <a:extLst>
              <a:ext uri="{FF2B5EF4-FFF2-40B4-BE49-F238E27FC236}">
                <a16:creationId xmlns:a16="http://schemas.microsoft.com/office/drawing/2014/main" id="{1F59D702-8769-57E1-2322-5876187C2006}"/>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9639301" y="2495550"/>
            <a:ext cx="1866900" cy="1866900"/>
          </a:xfrm>
          <a:prstGeom prst="rect">
            <a:avLst/>
          </a:prstGeom>
        </p:spPr>
      </p:pic>
    </p:spTree>
    <p:extLst>
      <p:ext uri="{BB962C8B-B14F-4D97-AF65-F5344CB8AC3E}">
        <p14:creationId xmlns:p14="http://schemas.microsoft.com/office/powerpoint/2010/main" val="29207623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F18E202-CE17-B8AA-4EDB-52D0395FB466}"/>
              </a:ext>
            </a:extLst>
          </p:cNvPr>
          <p:cNvSpPr txBox="1"/>
          <p:nvPr/>
        </p:nvSpPr>
        <p:spPr>
          <a:xfrm>
            <a:off x="273960" y="360509"/>
            <a:ext cx="10576920" cy="1015663"/>
          </a:xfrm>
          <a:prstGeom prst="rect">
            <a:avLst/>
          </a:prstGeom>
          <a:noFill/>
        </p:spPr>
        <p:txBody>
          <a:bodyPr wrap="square" rtlCol="0">
            <a:spAutoFit/>
          </a:bodyPr>
          <a:lstStyle/>
          <a:p>
            <a:r>
              <a:rPr lang="en-US" sz="6000" b="1" dirty="0">
                <a:solidFill>
                  <a:schemeClr val="accent3"/>
                </a:solidFill>
                <a:latin typeface="Bahnschrift" panose="020B0502040204020203" pitchFamily="34" charset="0"/>
              </a:rPr>
              <a:t>Gendered</a:t>
            </a:r>
            <a:r>
              <a:rPr lang="en-US" sz="6000" b="1" dirty="0">
                <a:latin typeface="Bahnschrift" panose="020B0502040204020203" pitchFamily="34" charset="0"/>
              </a:rPr>
              <a:t> Pathways to Prison</a:t>
            </a:r>
          </a:p>
        </p:txBody>
      </p:sp>
      <p:pic>
        <p:nvPicPr>
          <p:cNvPr id="4" name="Graphic 3" descr="Route (Two Pins With A Path) outline">
            <a:extLst>
              <a:ext uri="{FF2B5EF4-FFF2-40B4-BE49-F238E27FC236}">
                <a16:creationId xmlns:a16="http://schemas.microsoft.com/office/drawing/2014/main" id="{6FC4BD48-2C5F-F97E-B9D6-06ED0DB119D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540752" y="1376172"/>
            <a:ext cx="4812792" cy="4812792"/>
          </a:xfrm>
          <a:prstGeom prst="rect">
            <a:avLst/>
          </a:prstGeom>
        </p:spPr>
      </p:pic>
      <p:sp>
        <p:nvSpPr>
          <p:cNvPr id="5" name="TextBox 4">
            <a:extLst>
              <a:ext uri="{FF2B5EF4-FFF2-40B4-BE49-F238E27FC236}">
                <a16:creationId xmlns:a16="http://schemas.microsoft.com/office/drawing/2014/main" id="{FD2C70F7-A218-0C1E-7336-A9B00AF401EF}"/>
              </a:ext>
            </a:extLst>
          </p:cNvPr>
          <p:cNvSpPr txBox="1"/>
          <p:nvPr/>
        </p:nvSpPr>
        <p:spPr>
          <a:xfrm>
            <a:off x="755725" y="1705076"/>
            <a:ext cx="6696636" cy="4154984"/>
          </a:xfrm>
          <a:prstGeom prst="rect">
            <a:avLst/>
          </a:prstGeom>
          <a:noFill/>
        </p:spPr>
        <p:txBody>
          <a:bodyPr wrap="square" rtlCol="0">
            <a:spAutoFit/>
          </a:bodyPr>
          <a:lstStyle/>
          <a:p>
            <a:r>
              <a:rPr lang="en-US" sz="2400" dirty="0">
                <a:latin typeface="Bahnschrift" panose="020B0502040204020203" pitchFamily="34" charset="0"/>
              </a:rPr>
              <a:t>Earlier research found multiple, distinctly gendered pathways to incarceration</a:t>
            </a:r>
          </a:p>
          <a:p>
            <a:endParaRPr lang="en-US" sz="2400" dirty="0">
              <a:latin typeface="Bahnschrift" panose="020B0502040204020203" pitchFamily="34" charset="0"/>
            </a:endParaRPr>
          </a:p>
          <a:p>
            <a:r>
              <a:rPr lang="en-US" sz="2400" dirty="0">
                <a:solidFill>
                  <a:schemeClr val="accent3"/>
                </a:solidFill>
                <a:latin typeface="Bahnschrift" panose="020B0502040204020203" pitchFamily="34" charset="0"/>
              </a:rPr>
              <a:t>Childhood victimization </a:t>
            </a:r>
            <a:r>
              <a:rPr lang="en-US" sz="2400" dirty="0">
                <a:latin typeface="Bahnschrift" panose="020B0502040204020203" pitchFamily="34" charset="0"/>
                <a:sym typeface="Wingdings" panose="05000000000000000000" pitchFamily="2" charset="2"/>
              </a:rPr>
              <a:t> mental illness and substance use</a:t>
            </a:r>
          </a:p>
          <a:p>
            <a:endParaRPr lang="en-US" sz="2400" dirty="0">
              <a:latin typeface="Bahnschrift" panose="020B0502040204020203" pitchFamily="34" charset="0"/>
              <a:sym typeface="Wingdings" panose="05000000000000000000" pitchFamily="2" charset="2"/>
            </a:endParaRPr>
          </a:p>
          <a:p>
            <a:r>
              <a:rPr lang="en-US" sz="2400" dirty="0">
                <a:solidFill>
                  <a:schemeClr val="accent3"/>
                </a:solidFill>
                <a:latin typeface="Bahnschrift" panose="020B0502040204020203" pitchFamily="34" charset="0"/>
                <a:sym typeface="Wingdings" panose="05000000000000000000" pitchFamily="2" charset="2"/>
              </a:rPr>
              <a:t>Abusive intimate relationships </a:t>
            </a:r>
            <a:r>
              <a:rPr lang="en-US" sz="2400" dirty="0">
                <a:latin typeface="Bahnschrift" panose="020B0502040204020203" pitchFamily="34" charset="0"/>
                <a:sym typeface="Wingdings" panose="05000000000000000000" pitchFamily="2" charset="2"/>
              </a:rPr>
              <a:t> reduced self-efficacy, mental illness and substance use</a:t>
            </a:r>
          </a:p>
          <a:p>
            <a:endParaRPr lang="en-US" sz="2400" dirty="0">
              <a:latin typeface="Bahnschrift" panose="020B0502040204020203" pitchFamily="34" charset="0"/>
              <a:sym typeface="Wingdings" panose="05000000000000000000" pitchFamily="2" charset="2"/>
            </a:endParaRPr>
          </a:p>
          <a:p>
            <a:r>
              <a:rPr lang="en-US" sz="2400" dirty="0">
                <a:latin typeface="Bahnschrift" panose="020B0502040204020203" pitchFamily="34" charset="0"/>
                <a:sym typeface="Wingdings" panose="05000000000000000000" pitchFamily="2" charset="2"/>
              </a:rPr>
              <a:t>Low social and human capital (</a:t>
            </a:r>
            <a:r>
              <a:rPr lang="en-US" sz="2400" dirty="0">
                <a:solidFill>
                  <a:schemeClr val="accent3"/>
                </a:solidFill>
                <a:latin typeface="Bahnschrift" panose="020B0502040204020203" pitchFamily="34" charset="0"/>
                <a:sym typeface="Wingdings" panose="05000000000000000000" pitchFamily="2" charset="2"/>
              </a:rPr>
              <a:t>cumulative disadvantage</a:t>
            </a:r>
            <a:r>
              <a:rPr lang="en-US" sz="2400" dirty="0">
                <a:latin typeface="Bahnschrift" panose="020B0502040204020203" pitchFamily="34" charset="0"/>
                <a:sym typeface="Wingdings" panose="05000000000000000000" pitchFamily="2" charset="2"/>
              </a:rPr>
              <a:t>)  financially motivated offenses</a:t>
            </a:r>
            <a:endParaRPr lang="en-US" sz="2400" dirty="0">
              <a:latin typeface="Bahnschrift" panose="020B0502040204020203" pitchFamily="34" charset="0"/>
            </a:endParaRPr>
          </a:p>
        </p:txBody>
      </p:sp>
      <p:sp>
        <p:nvSpPr>
          <p:cNvPr id="6" name="TextBox 5">
            <a:extLst>
              <a:ext uri="{FF2B5EF4-FFF2-40B4-BE49-F238E27FC236}">
                <a16:creationId xmlns:a16="http://schemas.microsoft.com/office/drawing/2014/main" id="{4DD53DCF-C428-EC2E-75B2-BA470D0AF5D6}"/>
              </a:ext>
            </a:extLst>
          </p:cNvPr>
          <p:cNvSpPr txBox="1"/>
          <p:nvPr/>
        </p:nvSpPr>
        <p:spPr>
          <a:xfrm>
            <a:off x="0" y="6354592"/>
            <a:ext cx="11284056" cy="523220"/>
          </a:xfrm>
          <a:prstGeom prst="rect">
            <a:avLst/>
          </a:prstGeom>
          <a:noFill/>
        </p:spPr>
        <p:txBody>
          <a:bodyPr wrap="square" rtlCol="0">
            <a:spAutoFit/>
          </a:bodyPr>
          <a:lstStyle/>
          <a:p>
            <a:r>
              <a:rPr lang="en-US" sz="1400" b="0" i="0" dirty="0">
                <a:solidFill>
                  <a:schemeClr val="accent6"/>
                </a:solidFill>
                <a:effectLst/>
                <a:latin typeface="Bahnschrift" panose="020B0502040204020203" pitchFamily="34" charset="0"/>
              </a:rPr>
              <a:t>Salisbury, E. J., &amp; Van </a:t>
            </a:r>
            <a:r>
              <a:rPr lang="en-US" sz="1400" b="0" i="0" dirty="0" err="1">
                <a:solidFill>
                  <a:schemeClr val="accent6"/>
                </a:solidFill>
                <a:effectLst/>
                <a:latin typeface="Bahnschrift" panose="020B0502040204020203" pitchFamily="34" charset="0"/>
              </a:rPr>
              <a:t>Voorhis</a:t>
            </a:r>
            <a:r>
              <a:rPr lang="en-US" sz="1400" b="0" i="0" dirty="0">
                <a:solidFill>
                  <a:schemeClr val="accent6"/>
                </a:solidFill>
                <a:effectLst/>
                <a:latin typeface="Bahnschrift" panose="020B0502040204020203" pitchFamily="34" charset="0"/>
              </a:rPr>
              <a:t>, P. (2009). Gendered Pathways: A Quantitative Investigation of Women Probationers’ Paths to Incarceration. </a:t>
            </a:r>
            <a:r>
              <a:rPr lang="en-US" sz="1400" b="0" i="1" dirty="0">
                <a:solidFill>
                  <a:schemeClr val="accent6"/>
                </a:solidFill>
                <a:effectLst/>
                <a:latin typeface="Bahnschrift" panose="020B0502040204020203" pitchFamily="34" charset="0"/>
              </a:rPr>
              <a:t>Criminal Justice and Behavior</a:t>
            </a:r>
            <a:r>
              <a:rPr lang="en-US" sz="1400" b="0" i="0" dirty="0">
                <a:solidFill>
                  <a:schemeClr val="accent6"/>
                </a:solidFill>
                <a:effectLst/>
                <a:latin typeface="Bahnschrift" panose="020B0502040204020203" pitchFamily="34" charset="0"/>
              </a:rPr>
              <a:t>, </a:t>
            </a:r>
            <a:r>
              <a:rPr lang="en-US" sz="1400" b="0" i="1" dirty="0">
                <a:solidFill>
                  <a:schemeClr val="accent6"/>
                </a:solidFill>
                <a:effectLst/>
                <a:latin typeface="Bahnschrift" panose="020B0502040204020203" pitchFamily="34" charset="0"/>
              </a:rPr>
              <a:t>36</a:t>
            </a:r>
            <a:r>
              <a:rPr lang="en-US" sz="1400" b="0" i="0" dirty="0">
                <a:solidFill>
                  <a:schemeClr val="accent6"/>
                </a:solidFill>
                <a:effectLst/>
                <a:latin typeface="Bahnschrift" panose="020B0502040204020203" pitchFamily="34" charset="0"/>
              </a:rPr>
              <a:t>(6), 541–566.</a:t>
            </a:r>
            <a:endParaRPr lang="en-US" sz="1400" dirty="0">
              <a:solidFill>
                <a:schemeClr val="accent6"/>
              </a:solidFill>
              <a:latin typeface="Bahnschrift" panose="020B0502040204020203" pitchFamily="34" charset="0"/>
            </a:endParaRPr>
          </a:p>
        </p:txBody>
      </p:sp>
    </p:spTree>
    <p:extLst>
      <p:ext uri="{BB962C8B-B14F-4D97-AF65-F5344CB8AC3E}">
        <p14:creationId xmlns:p14="http://schemas.microsoft.com/office/powerpoint/2010/main" val="2744384228"/>
      </p:ext>
    </p:extLst>
  </p:cSld>
  <p:clrMapOvr>
    <a:masterClrMapping/>
  </p:clrMapOvr>
  <p:extLst>
    <p:ext uri="{6950BFC3-D8DA-4A85-94F7-54DA5524770B}">
      <p188:commentRel xmlns="" xmlns:p188="http://schemas.microsoft.com/office/powerpoint/2018/8/main" r:id="rId4"/>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89FDE872-AB9E-4C3A-BCE5-5CF14E8CD684}"/>
              </a:ext>
            </a:extLst>
          </p:cNvPr>
          <p:cNvSpPr/>
          <p:nvPr/>
        </p:nvSpPr>
        <p:spPr>
          <a:xfrm>
            <a:off x="3045244" y="1240632"/>
            <a:ext cx="794085" cy="79408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3"/>
              </a:solidFill>
            </a:endParaRPr>
          </a:p>
        </p:txBody>
      </p:sp>
      <p:sp>
        <p:nvSpPr>
          <p:cNvPr id="6" name="Freeform: Shape 5">
            <a:extLst>
              <a:ext uri="{FF2B5EF4-FFF2-40B4-BE49-F238E27FC236}">
                <a16:creationId xmlns:a16="http://schemas.microsoft.com/office/drawing/2014/main" id="{F24F3B95-6DDB-4606-909D-20B5BCE5D73E}"/>
              </a:ext>
            </a:extLst>
          </p:cNvPr>
          <p:cNvSpPr/>
          <p:nvPr/>
        </p:nvSpPr>
        <p:spPr>
          <a:xfrm>
            <a:off x="1748133" y="3970257"/>
            <a:ext cx="1013326" cy="1013326"/>
          </a:xfrm>
          <a:custGeom>
            <a:avLst/>
            <a:gdLst>
              <a:gd name="connsiteX0" fmla="*/ 506663 w 1013326"/>
              <a:gd name="connsiteY0" fmla="*/ 126666 h 1013326"/>
              <a:gd name="connsiteX1" fmla="*/ 886661 w 1013326"/>
              <a:gd name="connsiteY1" fmla="*/ 506663 h 1013326"/>
              <a:gd name="connsiteX2" fmla="*/ 506663 w 1013326"/>
              <a:gd name="connsiteY2" fmla="*/ 886661 h 1013326"/>
              <a:gd name="connsiteX3" fmla="*/ 126666 w 1013326"/>
              <a:gd name="connsiteY3" fmla="*/ 506663 h 1013326"/>
              <a:gd name="connsiteX4" fmla="*/ 506663 w 1013326"/>
              <a:gd name="connsiteY4" fmla="*/ 126666 h 1013326"/>
              <a:gd name="connsiteX5" fmla="*/ 506663 w 1013326"/>
              <a:gd name="connsiteY5" fmla="*/ 0 h 1013326"/>
              <a:gd name="connsiteX6" fmla="*/ 0 w 1013326"/>
              <a:gd name="connsiteY6" fmla="*/ 506663 h 1013326"/>
              <a:gd name="connsiteX7" fmla="*/ 506663 w 1013326"/>
              <a:gd name="connsiteY7" fmla="*/ 1013326 h 1013326"/>
              <a:gd name="connsiteX8" fmla="*/ 1013326 w 1013326"/>
              <a:gd name="connsiteY8" fmla="*/ 506663 h 1013326"/>
              <a:gd name="connsiteX9" fmla="*/ 506663 w 1013326"/>
              <a:gd name="connsiteY9" fmla="*/ 0 h 1013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13326" h="1013326">
                <a:moveTo>
                  <a:pt x="506663" y="126666"/>
                </a:moveTo>
                <a:cubicBezTo>
                  <a:pt x="716529" y="126666"/>
                  <a:pt x="886661" y="296797"/>
                  <a:pt x="886661" y="506663"/>
                </a:cubicBezTo>
                <a:cubicBezTo>
                  <a:pt x="886661" y="716529"/>
                  <a:pt x="716529" y="886661"/>
                  <a:pt x="506663" y="886661"/>
                </a:cubicBezTo>
                <a:cubicBezTo>
                  <a:pt x="296797" y="886661"/>
                  <a:pt x="126666" y="716529"/>
                  <a:pt x="126666" y="506663"/>
                </a:cubicBezTo>
                <a:cubicBezTo>
                  <a:pt x="126913" y="296898"/>
                  <a:pt x="296898" y="126913"/>
                  <a:pt x="506663" y="126666"/>
                </a:cubicBezTo>
                <a:moveTo>
                  <a:pt x="506663" y="0"/>
                </a:moveTo>
                <a:cubicBezTo>
                  <a:pt x="226839" y="0"/>
                  <a:pt x="0" y="226839"/>
                  <a:pt x="0" y="506663"/>
                </a:cubicBezTo>
                <a:cubicBezTo>
                  <a:pt x="0" y="786487"/>
                  <a:pt x="226839" y="1013326"/>
                  <a:pt x="506663" y="1013326"/>
                </a:cubicBezTo>
                <a:cubicBezTo>
                  <a:pt x="786487" y="1013326"/>
                  <a:pt x="1013326" y="786487"/>
                  <a:pt x="1013326" y="506663"/>
                </a:cubicBezTo>
                <a:cubicBezTo>
                  <a:pt x="1013326" y="226839"/>
                  <a:pt x="786487" y="0"/>
                  <a:pt x="506663" y="0"/>
                </a:cubicBezTo>
                <a:close/>
              </a:path>
            </a:pathLst>
          </a:custGeom>
          <a:solidFill>
            <a:schemeClr val="accent6"/>
          </a:solidFill>
          <a:ln w="63302" cap="flat">
            <a:noFill/>
            <a:prstDash val="solid"/>
            <a:miter/>
          </a:ln>
        </p:spPr>
        <p:txBody>
          <a:bodyPr rtlCol="0" anchor="ctr"/>
          <a:lstStyle/>
          <a:p>
            <a:endParaRPr lang="en-US"/>
          </a:p>
        </p:txBody>
      </p:sp>
      <p:sp>
        <p:nvSpPr>
          <p:cNvPr id="7" name="Freeform: Shape 6">
            <a:extLst>
              <a:ext uri="{FF2B5EF4-FFF2-40B4-BE49-F238E27FC236}">
                <a16:creationId xmlns:a16="http://schemas.microsoft.com/office/drawing/2014/main" id="{3BE26EB4-A65D-4263-9E54-6FA7A550CF12}"/>
              </a:ext>
            </a:extLst>
          </p:cNvPr>
          <p:cNvSpPr/>
          <p:nvPr/>
        </p:nvSpPr>
        <p:spPr>
          <a:xfrm>
            <a:off x="4819778" y="3537060"/>
            <a:ext cx="1013326" cy="1013326"/>
          </a:xfrm>
          <a:custGeom>
            <a:avLst/>
            <a:gdLst>
              <a:gd name="connsiteX0" fmla="*/ 506663 w 1013326"/>
              <a:gd name="connsiteY0" fmla="*/ 126666 h 1013326"/>
              <a:gd name="connsiteX1" fmla="*/ 886661 w 1013326"/>
              <a:gd name="connsiteY1" fmla="*/ 506663 h 1013326"/>
              <a:gd name="connsiteX2" fmla="*/ 506663 w 1013326"/>
              <a:gd name="connsiteY2" fmla="*/ 886661 h 1013326"/>
              <a:gd name="connsiteX3" fmla="*/ 126666 w 1013326"/>
              <a:gd name="connsiteY3" fmla="*/ 506663 h 1013326"/>
              <a:gd name="connsiteX4" fmla="*/ 506663 w 1013326"/>
              <a:gd name="connsiteY4" fmla="*/ 126666 h 1013326"/>
              <a:gd name="connsiteX5" fmla="*/ 506663 w 1013326"/>
              <a:gd name="connsiteY5" fmla="*/ 0 h 1013326"/>
              <a:gd name="connsiteX6" fmla="*/ 0 w 1013326"/>
              <a:gd name="connsiteY6" fmla="*/ 506663 h 1013326"/>
              <a:gd name="connsiteX7" fmla="*/ 506663 w 1013326"/>
              <a:gd name="connsiteY7" fmla="*/ 1013327 h 1013326"/>
              <a:gd name="connsiteX8" fmla="*/ 1013326 w 1013326"/>
              <a:gd name="connsiteY8" fmla="*/ 506663 h 1013326"/>
              <a:gd name="connsiteX9" fmla="*/ 506663 w 1013326"/>
              <a:gd name="connsiteY9" fmla="*/ 0 h 1013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13326" h="1013326">
                <a:moveTo>
                  <a:pt x="506663" y="126666"/>
                </a:moveTo>
                <a:cubicBezTo>
                  <a:pt x="716529" y="126666"/>
                  <a:pt x="886661" y="296797"/>
                  <a:pt x="886661" y="506663"/>
                </a:cubicBezTo>
                <a:cubicBezTo>
                  <a:pt x="886661" y="716530"/>
                  <a:pt x="716529" y="886661"/>
                  <a:pt x="506663" y="886661"/>
                </a:cubicBezTo>
                <a:cubicBezTo>
                  <a:pt x="296797" y="886661"/>
                  <a:pt x="126666" y="716530"/>
                  <a:pt x="126666" y="506663"/>
                </a:cubicBezTo>
                <a:cubicBezTo>
                  <a:pt x="126913" y="296898"/>
                  <a:pt x="296898" y="126913"/>
                  <a:pt x="506663" y="126666"/>
                </a:cubicBezTo>
                <a:moveTo>
                  <a:pt x="506663" y="0"/>
                </a:moveTo>
                <a:cubicBezTo>
                  <a:pt x="226840" y="0"/>
                  <a:pt x="0" y="226839"/>
                  <a:pt x="0" y="506663"/>
                </a:cubicBezTo>
                <a:cubicBezTo>
                  <a:pt x="0" y="786487"/>
                  <a:pt x="226840" y="1013327"/>
                  <a:pt x="506663" y="1013327"/>
                </a:cubicBezTo>
                <a:cubicBezTo>
                  <a:pt x="786487" y="1013327"/>
                  <a:pt x="1013326" y="786487"/>
                  <a:pt x="1013326" y="506663"/>
                </a:cubicBezTo>
                <a:cubicBezTo>
                  <a:pt x="1013326" y="226839"/>
                  <a:pt x="786487" y="0"/>
                  <a:pt x="506663" y="0"/>
                </a:cubicBezTo>
                <a:close/>
              </a:path>
            </a:pathLst>
          </a:custGeom>
          <a:solidFill>
            <a:schemeClr val="accent6"/>
          </a:solidFill>
          <a:ln w="63302" cap="flat">
            <a:noFill/>
            <a:prstDash val="solid"/>
            <a:miter/>
          </a:ln>
        </p:spPr>
        <p:txBody>
          <a:bodyPr rtlCol="0" anchor="ctr"/>
          <a:lstStyle/>
          <a:p>
            <a:endParaRPr lang="en-US"/>
          </a:p>
        </p:txBody>
      </p:sp>
      <p:sp>
        <p:nvSpPr>
          <p:cNvPr id="8" name="Freeform: Shape 7">
            <a:extLst>
              <a:ext uri="{FF2B5EF4-FFF2-40B4-BE49-F238E27FC236}">
                <a16:creationId xmlns:a16="http://schemas.microsoft.com/office/drawing/2014/main" id="{4A88C93D-FD27-4541-8F78-BF6868C1C9D9}"/>
              </a:ext>
            </a:extLst>
          </p:cNvPr>
          <p:cNvSpPr/>
          <p:nvPr/>
        </p:nvSpPr>
        <p:spPr>
          <a:xfrm>
            <a:off x="2935624" y="1118376"/>
            <a:ext cx="1013326" cy="1013326"/>
          </a:xfrm>
          <a:custGeom>
            <a:avLst/>
            <a:gdLst>
              <a:gd name="connsiteX0" fmla="*/ 506663 w 1013326"/>
              <a:gd name="connsiteY0" fmla="*/ 126666 h 1013326"/>
              <a:gd name="connsiteX1" fmla="*/ 886661 w 1013326"/>
              <a:gd name="connsiteY1" fmla="*/ 506663 h 1013326"/>
              <a:gd name="connsiteX2" fmla="*/ 506663 w 1013326"/>
              <a:gd name="connsiteY2" fmla="*/ 886661 h 1013326"/>
              <a:gd name="connsiteX3" fmla="*/ 126666 w 1013326"/>
              <a:gd name="connsiteY3" fmla="*/ 506663 h 1013326"/>
              <a:gd name="connsiteX4" fmla="*/ 506663 w 1013326"/>
              <a:gd name="connsiteY4" fmla="*/ 126666 h 1013326"/>
              <a:gd name="connsiteX5" fmla="*/ 506663 w 1013326"/>
              <a:gd name="connsiteY5" fmla="*/ 0 h 1013326"/>
              <a:gd name="connsiteX6" fmla="*/ 0 w 1013326"/>
              <a:gd name="connsiteY6" fmla="*/ 506663 h 1013326"/>
              <a:gd name="connsiteX7" fmla="*/ 506663 w 1013326"/>
              <a:gd name="connsiteY7" fmla="*/ 1013326 h 1013326"/>
              <a:gd name="connsiteX8" fmla="*/ 1013326 w 1013326"/>
              <a:gd name="connsiteY8" fmla="*/ 506663 h 1013326"/>
              <a:gd name="connsiteX9" fmla="*/ 506663 w 1013326"/>
              <a:gd name="connsiteY9" fmla="*/ 0 h 1013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13326" h="1013326">
                <a:moveTo>
                  <a:pt x="506663" y="126666"/>
                </a:moveTo>
                <a:cubicBezTo>
                  <a:pt x="716530" y="126666"/>
                  <a:pt x="886661" y="296797"/>
                  <a:pt x="886661" y="506663"/>
                </a:cubicBezTo>
                <a:cubicBezTo>
                  <a:pt x="886661" y="716529"/>
                  <a:pt x="716530" y="886661"/>
                  <a:pt x="506663" y="886661"/>
                </a:cubicBezTo>
                <a:cubicBezTo>
                  <a:pt x="296797" y="886661"/>
                  <a:pt x="126666" y="716529"/>
                  <a:pt x="126666" y="506663"/>
                </a:cubicBezTo>
                <a:cubicBezTo>
                  <a:pt x="126913" y="296898"/>
                  <a:pt x="296898" y="126913"/>
                  <a:pt x="506663" y="126666"/>
                </a:cubicBezTo>
                <a:moveTo>
                  <a:pt x="506663" y="0"/>
                </a:moveTo>
                <a:cubicBezTo>
                  <a:pt x="226839" y="0"/>
                  <a:pt x="0" y="226839"/>
                  <a:pt x="0" y="506663"/>
                </a:cubicBezTo>
                <a:cubicBezTo>
                  <a:pt x="0" y="786487"/>
                  <a:pt x="226839" y="1013326"/>
                  <a:pt x="506663" y="1013326"/>
                </a:cubicBezTo>
                <a:cubicBezTo>
                  <a:pt x="786487" y="1013326"/>
                  <a:pt x="1013326" y="786487"/>
                  <a:pt x="1013326" y="506663"/>
                </a:cubicBezTo>
                <a:cubicBezTo>
                  <a:pt x="1013326" y="226839"/>
                  <a:pt x="786487" y="0"/>
                  <a:pt x="506663" y="0"/>
                </a:cubicBezTo>
                <a:close/>
              </a:path>
            </a:pathLst>
          </a:custGeom>
          <a:solidFill>
            <a:srgbClr val="002060"/>
          </a:solidFill>
          <a:ln w="63302" cap="flat">
            <a:noFill/>
            <a:prstDash val="solid"/>
            <a:miter/>
          </a:ln>
        </p:spPr>
        <p:txBody>
          <a:bodyPr rtlCol="0" anchor="ctr"/>
          <a:lstStyle/>
          <a:p>
            <a:endParaRPr lang="en-US"/>
          </a:p>
        </p:txBody>
      </p:sp>
      <p:sp>
        <p:nvSpPr>
          <p:cNvPr id="9" name="Freeform: Shape 8">
            <a:extLst>
              <a:ext uri="{FF2B5EF4-FFF2-40B4-BE49-F238E27FC236}">
                <a16:creationId xmlns:a16="http://schemas.microsoft.com/office/drawing/2014/main" id="{BB4641F6-50E3-4815-AA30-FE071AB95C7D}"/>
              </a:ext>
            </a:extLst>
          </p:cNvPr>
          <p:cNvSpPr/>
          <p:nvPr/>
        </p:nvSpPr>
        <p:spPr>
          <a:xfrm>
            <a:off x="4089099" y="1601892"/>
            <a:ext cx="1742293" cy="1614698"/>
          </a:xfrm>
          <a:custGeom>
            <a:avLst/>
            <a:gdLst>
              <a:gd name="connsiteX0" fmla="*/ 1711263 w 1742293"/>
              <a:gd name="connsiteY0" fmla="*/ 936788 h 1614698"/>
              <a:gd name="connsiteX1" fmla="*/ 1624496 w 1742293"/>
              <a:gd name="connsiteY1" fmla="*/ 959018 h 1614698"/>
              <a:gd name="connsiteX2" fmla="*/ 1624496 w 1742293"/>
              <a:gd name="connsiteY2" fmla="*/ 959018 h 1614698"/>
              <a:gd name="connsiteX3" fmla="*/ 1380665 w 1742293"/>
              <a:gd name="connsiteY3" fmla="*/ 1370681 h 1614698"/>
              <a:gd name="connsiteX4" fmla="*/ 1379525 w 1742293"/>
              <a:gd name="connsiteY4" fmla="*/ 1370681 h 1614698"/>
              <a:gd name="connsiteX5" fmla="*/ 133704 w 1742293"/>
              <a:gd name="connsiteY5" fmla="*/ 18017 h 1614698"/>
              <a:gd name="connsiteX6" fmla="*/ 81771 w 1742293"/>
              <a:gd name="connsiteY6" fmla="*/ 2754 h 1614698"/>
              <a:gd name="connsiteX7" fmla="*/ 2756 w 1742293"/>
              <a:gd name="connsiteY7" fmla="*/ 44927 h 1614698"/>
              <a:gd name="connsiteX8" fmla="*/ 44930 w 1742293"/>
              <a:gd name="connsiteY8" fmla="*/ 123942 h 1614698"/>
              <a:gd name="connsiteX9" fmla="*/ 47761 w 1742293"/>
              <a:gd name="connsiteY9" fmla="*/ 124733 h 1614698"/>
              <a:gd name="connsiteX10" fmla="*/ 96020 w 1742293"/>
              <a:gd name="connsiteY10" fmla="*/ 138983 h 1614698"/>
              <a:gd name="connsiteX11" fmla="*/ 1261346 w 1742293"/>
              <a:gd name="connsiteY11" fmla="*/ 1425591 h 1614698"/>
              <a:gd name="connsiteX12" fmla="*/ 1260396 w 1742293"/>
              <a:gd name="connsiteY12" fmla="*/ 1426288 h 1614698"/>
              <a:gd name="connsiteX13" fmla="*/ 818522 w 1742293"/>
              <a:gd name="connsiteY13" fmla="*/ 1164596 h 1614698"/>
              <a:gd name="connsiteX14" fmla="*/ 732142 w 1742293"/>
              <a:gd name="connsiteY14" fmla="*/ 1188263 h 1614698"/>
              <a:gd name="connsiteX15" fmla="*/ 753922 w 1742293"/>
              <a:gd name="connsiteY15" fmla="*/ 1273529 h 1614698"/>
              <a:gd name="connsiteX16" fmla="*/ 1315052 w 1742293"/>
              <a:gd name="connsiteY16" fmla="*/ 1605836 h 1614698"/>
              <a:gd name="connsiteX17" fmla="*/ 1362995 w 1742293"/>
              <a:gd name="connsiteY17" fmla="*/ 1612740 h 1614698"/>
              <a:gd name="connsiteX18" fmla="*/ 1401818 w 1742293"/>
              <a:gd name="connsiteY18" fmla="*/ 1583670 h 1614698"/>
              <a:gd name="connsiteX19" fmla="*/ 1733429 w 1742293"/>
              <a:gd name="connsiteY19" fmla="*/ 1023554 h 1614698"/>
              <a:gd name="connsiteX20" fmla="*/ 1711263 w 1742293"/>
              <a:gd name="connsiteY20" fmla="*/ 936788 h 1614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742293" h="1614698">
                <a:moveTo>
                  <a:pt x="1711263" y="936788"/>
                </a:moveTo>
                <a:cubicBezTo>
                  <a:pt x="1681167" y="918966"/>
                  <a:pt x="1642319" y="928915"/>
                  <a:pt x="1624496" y="959018"/>
                </a:cubicBezTo>
                <a:cubicBezTo>
                  <a:pt x="1624496" y="959018"/>
                  <a:pt x="1624496" y="959018"/>
                  <a:pt x="1624496" y="959018"/>
                </a:cubicBezTo>
                <a:lnTo>
                  <a:pt x="1380665" y="1370681"/>
                </a:lnTo>
                <a:cubicBezTo>
                  <a:pt x="1380221" y="1371378"/>
                  <a:pt x="1379715" y="1371315"/>
                  <a:pt x="1379525" y="1370681"/>
                </a:cubicBezTo>
                <a:cubicBezTo>
                  <a:pt x="1233891" y="730569"/>
                  <a:pt x="759698" y="215711"/>
                  <a:pt x="133704" y="18017"/>
                </a:cubicBezTo>
                <a:cubicBezTo>
                  <a:pt x="116540" y="12697"/>
                  <a:pt x="99187" y="7567"/>
                  <a:pt x="81771" y="2754"/>
                </a:cubicBezTo>
                <a:cubicBezTo>
                  <a:pt x="48305" y="-7417"/>
                  <a:pt x="12928" y="11462"/>
                  <a:pt x="2756" y="44927"/>
                </a:cubicBezTo>
                <a:cubicBezTo>
                  <a:pt x="-7421" y="78393"/>
                  <a:pt x="11465" y="113770"/>
                  <a:pt x="44930" y="123942"/>
                </a:cubicBezTo>
                <a:cubicBezTo>
                  <a:pt x="45867" y="124227"/>
                  <a:pt x="46811" y="124493"/>
                  <a:pt x="47761" y="124733"/>
                </a:cubicBezTo>
                <a:cubicBezTo>
                  <a:pt x="63974" y="129249"/>
                  <a:pt x="80061" y="133999"/>
                  <a:pt x="96020" y="138983"/>
                </a:cubicBezTo>
                <a:cubicBezTo>
                  <a:pt x="688240" y="326043"/>
                  <a:pt x="1133648" y="817804"/>
                  <a:pt x="1261346" y="1425591"/>
                </a:cubicBezTo>
                <a:cubicBezTo>
                  <a:pt x="1261346" y="1426351"/>
                  <a:pt x="1261346" y="1426668"/>
                  <a:pt x="1260396" y="1426288"/>
                </a:cubicBezTo>
                <a:lnTo>
                  <a:pt x="818522" y="1164596"/>
                </a:lnTo>
                <a:cubicBezTo>
                  <a:pt x="788135" y="1147281"/>
                  <a:pt x="749458" y="1157877"/>
                  <a:pt x="732142" y="1188263"/>
                </a:cubicBezTo>
                <a:cubicBezTo>
                  <a:pt x="715245" y="1217916"/>
                  <a:pt x="724878" y="1255618"/>
                  <a:pt x="753922" y="1273529"/>
                </a:cubicBezTo>
                <a:lnTo>
                  <a:pt x="1315052" y="1605836"/>
                </a:lnTo>
                <a:cubicBezTo>
                  <a:pt x="1329486" y="1614399"/>
                  <a:pt x="1346731" y="1616882"/>
                  <a:pt x="1362995" y="1612740"/>
                </a:cubicBezTo>
                <a:cubicBezTo>
                  <a:pt x="1379278" y="1608585"/>
                  <a:pt x="1393249" y="1598129"/>
                  <a:pt x="1401818" y="1583670"/>
                </a:cubicBezTo>
                <a:lnTo>
                  <a:pt x="1733429" y="1023554"/>
                </a:lnTo>
                <a:cubicBezTo>
                  <a:pt x="1751264" y="993471"/>
                  <a:pt x="1741339" y="954628"/>
                  <a:pt x="1711263" y="936788"/>
                </a:cubicBezTo>
                <a:close/>
              </a:path>
            </a:pathLst>
          </a:custGeom>
          <a:solidFill>
            <a:schemeClr val="accent6"/>
          </a:solidFill>
          <a:ln w="63302"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7F62E27A-B6B6-49C2-AF53-A7DA4524D000}"/>
              </a:ext>
            </a:extLst>
          </p:cNvPr>
          <p:cNvSpPr/>
          <p:nvPr/>
        </p:nvSpPr>
        <p:spPr>
          <a:xfrm>
            <a:off x="2926790" y="4579716"/>
            <a:ext cx="2056407" cy="1060829"/>
          </a:xfrm>
          <a:custGeom>
            <a:avLst/>
            <a:gdLst>
              <a:gd name="connsiteX0" fmla="*/ 2038148 w 2056407"/>
              <a:gd name="connsiteY0" fmla="*/ 19056 h 1060829"/>
              <a:gd name="connsiteX1" fmla="*/ 1948588 w 2056407"/>
              <a:gd name="connsiteY1" fmla="*/ 18049 h 1060829"/>
              <a:gd name="connsiteX2" fmla="*/ 1948531 w 2056407"/>
              <a:gd name="connsiteY2" fmla="*/ 18106 h 1060829"/>
              <a:gd name="connsiteX3" fmla="*/ 1912052 w 2056407"/>
              <a:gd name="connsiteY3" fmla="*/ 52813 h 1060829"/>
              <a:gd name="connsiteX4" fmla="*/ 215173 w 2056407"/>
              <a:gd name="connsiteY4" fmla="*/ 418623 h 1060829"/>
              <a:gd name="connsiteX5" fmla="*/ 215173 w 2056407"/>
              <a:gd name="connsiteY5" fmla="*/ 417484 h 1060829"/>
              <a:gd name="connsiteX6" fmla="*/ 662810 w 2056407"/>
              <a:gd name="connsiteY6" fmla="*/ 165608 h 1060829"/>
              <a:gd name="connsiteX7" fmla="*/ 686940 w 2056407"/>
              <a:gd name="connsiteY7" fmla="*/ 79349 h 1060829"/>
              <a:gd name="connsiteX8" fmla="*/ 600681 w 2056407"/>
              <a:gd name="connsiteY8" fmla="*/ 55219 h 1060829"/>
              <a:gd name="connsiteX9" fmla="*/ 32331 w 2056407"/>
              <a:gd name="connsiteY9" fmla="*/ 375050 h 1060829"/>
              <a:gd name="connsiteX10" fmla="*/ 8126 w 2056407"/>
              <a:gd name="connsiteY10" fmla="*/ 461284 h 1060829"/>
              <a:gd name="connsiteX11" fmla="*/ 8138 w 2056407"/>
              <a:gd name="connsiteY11" fmla="*/ 461310 h 1060829"/>
              <a:gd name="connsiteX12" fmla="*/ 327336 w 2056407"/>
              <a:gd name="connsiteY12" fmla="*/ 1028519 h 1060829"/>
              <a:gd name="connsiteX13" fmla="*/ 413627 w 2056407"/>
              <a:gd name="connsiteY13" fmla="*/ 1052681 h 1060829"/>
              <a:gd name="connsiteX14" fmla="*/ 437788 w 2056407"/>
              <a:gd name="connsiteY14" fmla="*/ 966390 h 1060829"/>
              <a:gd name="connsiteX15" fmla="*/ 203457 w 2056407"/>
              <a:gd name="connsiteY15" fmla="*/ 549533 h 1060829"/>
              <a:gd name="connsiteX16" fmla="*/ 204153 w 2056407"/>
              <a:gd name="connsiteY16" fmla="*/ 548646 h 1060829"/>
              <a:gd name="connsiteX17" fmla="*/ 747613 w 2056407"/>
              <a:gd name="connsiteY17" fmla="*/ 631549 h 1060829"/>
              <a:gd name="connsiteX18" fmla="*/ 1998438 w 2056407"/>
              <a:gd name="connsiteY18" fmla="*/ 145849 h 1060829"/>
              <a:gd name="connsiteX19" fmla="*/ 2037577 w 2056407"/>
              <a:gd name="connsiteY19" fmla="*/ 108609 h 1060829"/>
              <a:gd name="connsiteX20" fmla="*/ 2038148 w 2056407"/>
              <a:gd name="connsiteY20" fmla="*/ 19056 h 10608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056407" h="1060829">
                <a:moveTo>
                  <a:pt x="2038148" y="19056"/>
                </a:moveTo>
                <a:cubicBezTo>
                  <a:pt x="2013695" y="-5954"/>
                  <a:pt x="1973598" y="-6404"/>
                  <a:pt x="1948588" y="18049"/>
                </a:cubicBezTo>
                <a:cubicBezTo>
                  <a:pt x="1948570" y="18068"/>
                  <a:pt x="1948550" y="18087"/>
                  <a:pt x="1948531" y="18106"/>
                </a:cubicBezTo>
                <a:cubicBezTo>
                  <a:pt x="1936498" y="29823"/>
                  <a:pt x="1924402" y="41413"/>
                  <a:pt x="1912052" y="52813"/>
                </a:cubicBezTo>
                <a:cubicBezTo>
                  <a:pt x="1453921" y="472102"/>
                  <a:pt x="805366" y="611916"/>
                  <a:pt x="215173" y="418623"/>
                </a:cubicBezTo>
                <a:cubicBezTo>
                  <a:pt x="214413" y="418623"/>
                  <a:pt x="214350" y="417863"/>
                  <a:pt x="215173" y="417484"/>
                </a:cubicBezTo>
                <a:lnTo>
                  <a:pt x="662810" y="165608"/>
                </a:lnTo>
                <a:cubicBezTo>
                  <a:pt x="693293" y="148452"/>
                  <a:pt x="704097" y="109831"/>
                  <a:pt x="686940" y="79349"/>
                </a:cubicBezTo>
                <a:cubicBezTo>
                  <a:pt x="669783" y="48867"/>
                  <a:pt x="631163" y="38062"/>
                  <a:pt x="600681" y="55219"/>
                </a:cubicBezTo>
                <a:lnTo>
                  <a:pt x="32331" y="375050"/>
                </a:lnTo>
                <a:cubicBezTo>
                  <a:pt x="1837" y="392175"/>
                  <a:pt x="-9006" y="430783"/>
                  <a:pt x="8126" y="461284"/>
                </a:cubicBezTo>
                <a:cubicBezTo>
                  <a:pt x="8126" y="461291"/>
                  <a:pt x="8132" y="461303"/>
                  <a:pt x="8138" y="461310"/>
                </a:cubicBezTo>
                <a:lnTo>
                  <a:pt x="327336" y="1028519"/>
                </a:lnTo>
                <a:cubicBezTo>
                  <a:pt x="344493" y="1059020"/>
                  <a:pt x="383126" y="1069838"/>
                  <a:pt x="413627" y="1052681"/>
                </a:cubicBezTo>
                <a:cubicBezTo>
                  <a:pt x="444128" y="1035524"/>
                  <a:pt x="454945" y="996891"/>
                  <a:pt x="437788" y="966390"/>
                </a:cubicBezTo>
                <a:lnTo>
                  <a:pt x="203457" y="549533"/>
                </a:lnTo>
                <a:cubicBezTo>
                  <a:pt x="203077" y="548773"/>
                  <a:pt x="203457" y="548392"/>
                  <a:pt x="204153" y="548646"/>
                </a:cubicBezTo>
                <a:cubicBezTo>
                  <a:pt x="380073" y="603594"/>
                  <a:pt x="563308" y="631542"/>
                  <a:pt x="747613" y="631549"/>
                </a:cubicBezTo>
                <a:cubicBezTo>
                  <a:pt x="1210691" y="632119"/>
                  <a:pt x="1657092" y="458777"/>
                  <a:pt x="1998438" y="145849"/>
                </a:cubicBezTo>
                <a:cubicBezTo>
                  <a:pt x="2011674" y="133689"/>
                  <a:pt x="2024658" y="121212"/>
                  <a:pt x="2037577" y="108609"/>
                </a:cubicBezTo>
                <a:cubicBezTo>
                  <a:pt x="2062461" y="84035"/>
                  <a:pt x="2062714" y="43946"/>
                  <a:pt x="2038148" y="19056"/>
                </a:cubicBezTo>
                <a:close/>
              </a:path>
            </a:pathLst>
          </a:custGeom>
          <a:solidFill>
            <a:schemeClr val="accent6"/>
          </a:solidFill>
          <a:ln w="63302" cap="flat">
            <a:no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6228E7F3-C030-444B-9F51-DD4E83A5AF42}"/>
              </a:ext>
            </a:extLst>
          </p:cNvPr>
          <p:cNvSpPr/>
          <p:nvPr/>
        </p:nvSpPr>
        <p:spPr>
          <a:xfrm>
            <a:off x="1843212" y="1888250"/>
            <a:ext cx="828061" cy="1988400"/>
          </a:xfrm>
          <a:custGeom>
            <a:avLst/>
            <a:gdLst>
              <a:gd name="connsiteX0" fmla="*/ 809821 w 828061"/>
              <a:gd name="connsiteY0" fmla="*/ 26221 h 1988400"/>
              <a:gd name="connsiteX1" fmla="*/ 765488 w 828061"/>
              <a:gd name="connsiteY1" fmla="*/ 7221 h 1988400"/>
              <a:gd name="connsiteX2" fmla="*/ 114616 w 828061"/>
              <a:gd name="connsiteY2" fmla="*/ 1 h 1988400"/>
              <a:gd name="connsiteX3" fmla="*/ 113919 w 828061"/>
              <a:gd name="connsiteY3" fmla="*/ 1 h 1988400"/>
              <a:gd name="connsiteX4" fmla="*/ 50238 w 828061"/>
              <a:gd name="connsiteY4" fmla="*/ 62985 h 1988400"/>
              <a:gd name="connsiteX5" fmla="*/ 113222 w 828061"/>
              <a:gd name="connsiteY5" fmla="*/ 126667 h 1988400"/>
              <a:gd name="connsiteX6" fmla="*/ 591766 w 828061"/>
              <a:gd name="connsiteY6" fmla="*/ 131987 h 1988400"/>
              <a:gd name="connsiteX7" fmla="*/ 592146 w 828061"/>
              <a:gd name="connsiteY7" fmla="*/ 133063 h 1988400"/>
              <a:gd name="connsiteX8" fmla="*/ 43683 w 828061"/>
              <a:gd name="connsiteY8" fmla="*/ 1888208 h 1988400"/>
              <a:gd name="connsiteX9" fmla="*/ 56349 w 828061"/>
              <a:gd name="connsiteY9" fmla="*/ 1940901 h 1988400"/>
              <a:gd name="connsiteX10" fmla="*/ 117592 w 828061"/>
              <a:gd name="connsiteY10" fmla="*/ 1988400 h 1988400"/>
              <a:gd name="connsiteX11" fmla="*/ 133489 w 828061"/>
              <a:gd name="connsiteY11" fmla="*/ 1986374 h 1988400"/>
              <a:gd name="connsiteX12" fmla="*/ 178962 w 828061"/>
              <a:gd name="connsiteY12" fmla="*/ 1909234 h 1988400"/>
              <a:gd name="connsiteX13" fmla="*/ 167182 w 828061"/>
              <a:gd name="connsiteY13" fmla="*/ 1860405 h 1988400"/>
              <a:gd name="connsiteX14" fmla="*/ 698735 w 828061"/>
              <a:gd name="connsiteY14" fmla="*/ 207923 h 1988400"/>
              <a:gd name="connsiteX15" fmla="*/ 699812 w 828061"/>
              <a:gd name="connsiteY15" fmla="*/ 208429 h 1988400"/>
              <a:gd name="connsiteX16" fmla="*/ 694175 w 828061"/>
              <a:gd name="connsiteY16" fmla="*/ 721996 h 1988400"/>
              <a:gd name="connsiteX17" fmla="*/ 756805 w 828061"/>
              <a:gd name="connsiteY17" fmla="*/ 786025 h 1988400"/>
              <a:gd name="connsiteX18" fmla="*/ 756811 w 828061"/>
              <a:gd name="connsiteY18" fmla="*/ 786025 h 1988400"/>
              <a:gd name="connsiteX19" fmla="*/ 757508 w 828061"/>
              <a:gd name="connsiteY19" fmla="*/ 786025 h 1988400"/>
              <a:gd name="connsiteX20" fmla="*/ 820841 w 828061"/>
              <a:gd name="connsiteY20" fmla="*/ 723389 h 1988400"/>
              <a:gd name="connsiteX21" fmla="*/ 828061 w 828061"/>
              <a:gd name="connsiteY21" fmla="*/ 71060 h 1988400"/>
              <a:gd name="connsiteX22" fmla="*/ 809821 w 828061"/>
              <a:gd name="connsiteY22" fmla="*/ 26221 h 1988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828061" h="1988400">
                <a:moveTo>
                  <a:pt x="809821" y="26221"/>
                </a:moveTo>
                <a:cubicBezTo>
                  <a:pt x="798130" y="14289"/>
                  <a:pt x="782195" y="7462"/>
                  <a:pt x="765488" y="7221"/>
                </a:cubicBezTo>
                <a:lnTo>
                  <a:pt x="114616" y="1"/>
                </a:lnTo>
                <a:lnTo>
                  <a:pt x="113919" y="1"/>
                </a:lnTo>
                <a:cubicBezTo>
                  <a:pt x="78940" y="-189"/>
                  <a:pt x="50428" y="28007"/>
                  <a:pt x="50238" y="62985"/>
                </a:cubicBezTo>
                <a:cubicBezTo>
                  <a:pt x="50048" y="97964"/>
                  <a:pt x="78244" y="126477"/>
                  <a:pt x="113222" y="126667"/>
                </a:cubicBezTo>
                <a:lnTo>
                  <a:pt x="591766" y="131987"/>
                </a:lnTo>
                <a:cubicBezTo>
                  <a:pt x="592589" y="131987"/>
                  <a:pt x="592779" y="132493"/>
                  <a:pt x="592146" y="133063"/>
                </a:cubicBezTo>
                <a:cubicBezTo>
                  <a:pt x="110645" y="579218"/>
                  <a:pt x="-98113" y="1247279"/>
                  <a:pt x="43683" y="1888208"/>
                </a:cubicBezTo>
                <a:cubicBezTo>
                  <a:pt x="47609" y="1905815"/>
                  <a:pt x="51834" y="1923377"/>
                  <a:pt x="56349" y="1940901"/>
                </a:cubicBezTo>
                <a:cubicBezTo>
                  <a:pt x="63563" y="1968837"/>
                  <a:pt x="88744" y="1988363"/>
                  <a:pt x="117592" y="1988400"/>
                </a:cubicBezTo>
                <a:cubicBezTo>
                  <a:pt x="122957" y="1988407"/>
                  <a:pt x="128302" y="1987729"/>
                  <a:pt x="133489" y="1986374"/>
                </a:cubicBezTo>
                <a:cubicBezTo>
                  <a:pt x="167340" y="1977621"/>
                  <a:pt x="187695" y="1943092"/>
                  <a:pt x="178962" y="1909234"/>
                </a:cubicBezTo>
                <a:cubicBezTo>
                  <a:pt x="174738" y="1893021"/>
                  <a:pt x="170811" y="1876745"/>
                  <a:pt x="167182" y="1860405"/>
                </a:cubicBezTo>
                <a:cubicBezTo>
                  <a:pt x="33087" y="1254011"/>
                  <a:pt x="236253" y="622418"/>
                  <a:pt x="698735" y="207923"/>
                </a:cubicBezTo>
                <a:cubicBezTo>
                  <a:pt x="699368" y="207416"/>
                  <a:pt x="699875" y="207923"/>
                  <a:pt x="699812" y="208429"/>
                </a:cubicBezTo>
                <a:lnTo>
                  <a:pt x="694175" y="721996"/>
                </a:lnTo>
                <a:cubicBezTo>
                  <a:pt x="693789" y="756975"/>
                  <a:pt x="721826" y="785639"/>
                  <a:pt x="756805" y="786025"/>
                </a:cubicBezTo>
                <a:cubicBezTo>
                  <a:pt x="756805" y="786025"/>
                  <a:pt x="756811" y="786025"/>
                  <a:pt x="756811" y="786025"/>
                </a:cubicBezTo>
                <a:lnTo>
                  <a:pt x="757508" y="786025"/>
                </a:lnTo>
                <a:cubicBezTo>
                  <a:pt x="792214" y="786025"/>
                  <a:pt x="820461" y="758096"/>
                  <a:pt x="820841" y="723389"/>
                </a:cubicBezTo>
                <a:lnTo>
                  <a:pt x="828061" y="71060"/>
                </a:lnTo>
                <a:cubicBezTo>
                  <a:pt x="828156" y="54290"/>
                  <a:pt x="821601" y="38165"/>
                  <a:pt x="809821" y="26221"/>
                </a:cubicBezTo>
                <a:close/>
              </a:path>
            </a:pathLst>
          </a:custGeom>
          <a:solidFill>
            <a:schemeClr val="bg1">
              <a:lumMod val="75000"/>
            </a:schemeClr>
          </a:solidFill>
          <a:ln w="63302" cap="flat">
            <a:no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FF847FE7-8BAB-4A03-9672-E53B2FB390B6}"/>
              </a:ext>
            </a:extLst>
          </p:cNvPr>
          <p:cNvSpPr/>
          <p:nvPr/>
        </p:nvSpPr>
        <p:spPr>
          <a:xfrm rot="6294035" flipV="1">
            <a:off x="1210713" y="-469708"/>
            <a:ext cx="1742293" cy="1614698"/>
          </a:xfrm>
          <a:custGeom>
            <a:avLst/>
            <a:gdLst>
              <a:gd name="connsiteX0" fmla="*/ 1711263 w 1742293"/>
              <a:gd name="connsiteY0" fmla="*/ 936788 h 1614698"/>
              <a:gd name="connsiteX1" fmla="*/ 1624496 w 1742293"/>
              <a:gd name="connsiteY1" fmla="*/ 959018 h 1614698"/>
              <a:gd name="connsiteX2" fmla="*/ 1624496 w 1742293"/>
              <a:gd name="connsiteY2" fmla="*/ 959018 h 1614698"/>
              <a:gd name="connsiteX3" fmla="*/ 1380665 w 1742293"/>
              <a:gd name="connsiteY3" fmla="*/ 1370681 h 1614698"/>
              <a:gd name="connsiteX4" fmla="*/ 1379525 w 1742293"/>
              <a:gd name="connsiteY4" fmla="*/ 1370681 h 1614698"/>
              <a:gd name="connsiteX5" fmla="*/ 133704 w 1742293"/>
              <a:gd name="connsiteY5" fmla="*/ 18017 h 1614698"/>
              <a:gd name="connsiteX6" fmla="*/ 81771 w 1742293"/>
              <a:gd name="connsiteY6" fmla="*/ 2754 h 1614698"/>
              <a:gd name="connsiteX7" fmla="*/ 2756 w 1742293"/>
              <a:gd name="connsiteY7" fmla="*/ 44927 h 1614698"/>
              <a:gd name="connsiteX8" fmla="*/ 44930 w 1742293"/>
              <a:gd name="connsiteY8" fmla="*/ 123942 h 1614698"/>
              <a:gd name="connsiteX9" fmla="*/ 47761 w 1742293"/>
              <a:gd name="connsiteY9" fmla="*/ 124733 h 1614698"/>
              <a:gd name="connsiteX10" fmla="*/ 96020 w 1742293"/>
              <a:gd name="connsiteY10" fmla="*/ 138983 h 1614698"/>
              <a:gd name="connsiteX11" fmla="*/ 1261346 w 1742293"/>
              <a:gd name="connsiteY11" fmla="*/ 1425591 h 1614698"/>
              <a:gd name="connsiteX12" fmla="*/ 1260396 w 1742293"/>
              <a:gd name="connsiteY12" fmla="*/ 1426288 h 1614698"/>
              <a:gd name="connsiteX13" fmla="*/ 818522 w 1742293"/>
              <a:gd name="connsiteY13" fmla="*/ 1164596 h 1614698"/>
              <a:gd name="connsiteX14" fmla="*/ 732142 w 1742293"/>
              <a:gd name="connsiteY14" fmla="*/ 1188263 h 1614698"/>
              <a:gd name="connsiteX15" fmla="*/ 753922 w 1742293"/>
              <a:gd name="connsiteY15" fmla="*/ 1273529 h 1614698"/>
              <a:gd name="connsiteX16" fmla="*/ 1315052 w 1742293"/>
              <a:gd name="connsiteY16" fmla="*/ 1605836 h 1614698"/>
              <a:gd name="connsiteX17" fmla="*/ 1362995 w 1742293"/>
              <a:gd name="connsiteY17" fmla="*/ 1612740 h 1614698"/>
              <a:gd name="connsiteX18" fmla="*/ 1401818 w 1742293"/>
              <a:gd name="connsiteY18" fmla="*/ 1583670 h 1614698"/>
              <a:gd name="connsiteX19" fmla="*/ 1733429 w 1742293"/>
              <a:gd name="connsiteY19" fmla="*/ 1023554 h 1614698"/>
              <a:gd name="connsiteX20" fmla="*/ 1711263 w 1742293"/>
              <a:gd name="connsiteY20" fmla="*/ 936788 h 1614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742293" h="1614698">
                <a:moveTo>
                  <a:pt x="1711263" y="936788"/>
                </a:moveTo>
                <a:cubicBezTo>
                  <a:pt x="1681167" y="918966"/>
                  <a:pt x="1642319" y="928915"/>
                  <a:pt x="1624496" y="959018"/>
                </a:cubicBezTo>
                <a:cubicBezTo>
                  <a:pt x="1624496" y="959018"/>
                  <a:pt x="1624496" y="959018"/>
                  <a:pt x="1624496" y="959018"/>
                </a:cubicBezTo>
                <a:lnTo>
                  <a:pt x="1380665" y="1370681"/>
                </a:lnTo>
                <a:cubicBezTo>
                  <a:pt x="1380221" y="1371378"/>
                  <a:pt x="1379715" y="1371315"/>
                  <a:pt x="1379525" y="1370681"/>
                </a:cubicBezTo>
                <a:cubicBezTo>
                  <a:pt x="1233891" y="730569"/>
                  <a:pt x="759698" y="215711"/>
                  <a:pt x="133704" y="18017"/>
                </a:cubicBezTo>
                <a:cubicBezTo>
                  <a:pt x="116540" y="12697"/>
                  <a:pt x="99187" y="7567"/>
                  <a:pt x="81771" y="2754"/>
                </a:cubicBezTo>
                <a:cubicBezTo>
                  <a:pt x="48305" y="-7417"/>
                  <a:pt x="12928" y="11462"/>
                  <a:pt x="2756" y="44927"/>
                </a:cubicBezTo>
                <a:cubicBezTo>
                  <a:pt x="-7421" y="78393"/>
                  <a:pt x="11465" y="113770"/>
                  <a:pt x="44930" y="123942"/>
                </a:cubicBezTo>
                <a:cubicBezTo>
                  <a:pt x="45867" y="124227"/>
                  <a:pt x="46811" y="124493"/>
                  <a:pt x="47761" y="124733"/>
                </a:cubicBezTo>
                <a:cubicBezTo>
                  <a:pt x="63974" y="129249"/>
                  <a:pt x="80061" y="133999"/>
                  <a:pt x="96020" y="138983"/>
                </a:cubicBezTo>
                <a:cubicBezTo>
                  <a:pt x="688240" y="326043"/>
                  <a:pt x="1133648" y="817804"/>
                  <a:pt x="1261346" y="1425591"/>
                </a:cubicBezTo>
                <a:cubicBezTo>
                  <a:pt x="1261346" y="1426351"/>
                  <a:pt x="1261346" y="1426668"/>
                  <a:pt x="1260396" y="1426288"/>
                </a:cubicBezTo>
                <a:lnTo>
                  <a:pt x="818522" y="1164596"/>
                </a:lnTo>
                <a:cubicBezTo>
                  <a:pt x="788135" y="1147281"/>
                  <a:pt x="749458" y="1157877"/>
                  <a:pt x="732142" y="1188263"/>
                </a:cubicBezTo>
                <a:cubicBezTo>
                  <a:pt x="715245" y="1217916"/>
                  <a:pt x="724878" y="1255618"/>
                  <a:pt x="753922" y="1273529"/>
                </a:cubicBezTo>
                <a:lnTo>
                  <a:pt x="1315052" y="1605836"/>
                </a:lnTo>
                <a:cubicBezTo>
                  <a:pt x="1329486" y="1614399"/>
                  <a:pt x="1346731" y="1616882"/>
                  <a:pt x="1362995" y="1612740"/>
                </a:cubicBezTo>
                <a:cubicBezTo>
                  <a:pt x="1379278" y="1608585"/>
                  <a:pt x="1393249" y="1598129"/>
                  <a:pt x="1401818" y="1583670"/>
                </a:cubicBezTo>
                <a:lnTo>
                  <a:pt x="1733429" y="1023554"/>
                </a:lnTo>
                <a:cubicBezTo>
                  <a:pt x="1751264" y="993471"/>
                  <a:pt x="1741339" y="954628"/>
                  <a:pt x="1711263" y="936788"/>
                </a:cubicBezTo>
                <a:close/>
              </a:path>
            </a:pathLst>
          </a:custGeom>
          <a:solidFill>
            <a:srgbClr val="002060"/>
          </a:solidFill>
          <a:ln w="63302" cap="flat">
            <a:noFill/>
            <a:prstDash val="solid"/>
            <a:miter/>
          </a:ln>
        </p:spPr>
        <p:txBody>
          <a:bodyPr rtlCol="0" anchor="ctr"/>
          <a:lstStyle/>
          <a:p>
            <a:endParaRPr lang="en-US"/>
          </a:p>
        </p:txBody>
      </p:sp>
      <p:sp>
        <p:nvSpPr>
          <p:cNvPr id="13" name="Freeform: Shape 12">
            <a:extLst>
              <a:ext uri="{FF2B5EF4-FFF2-40B4-BE49-F238E27FC236}">
                <a16:creationId xmlns:a16="http://schemas.microsoft.com/office/drawing/2014/main" id="{57F09041-8777-4B5A-893C-9C99B69AC7AA}"/>
              </a:ext>
            </a:extLst>
          </p:cNvPr>
          <p:cNvSpPr/>
          <p:nvPr/>
        </p:nvSpPr>
        <p:spPr>
          <a:xfrm rot="5400000">
            <a:off x="164716" y="5049126"/>
            <a:ext cx="1742293" cy="1614698"/>
          </a:xfrm>
          <a:custGeom>
            <a:avLst/>
            <a:gdLst>
              <a:gd name="connsiteX0" fmla="*/ 1711263 w 1742293"/>
              <a:gd name="connsiteY0" fmla="*/ 936788 h 1614698"/>
              <a:gd name="connsiteX1" fmla="*/ 1624496 w 1742293"/>
              <a:gd name="connsiteY1" fmla="*/ 959018 h 1614698"/>
              <a:gd name="connsiteX2" fmla="*/ 1624496 w 1742293"/>
              <a:gd name="connsiteY2" fmla="*/ 959018 h 1614698"/>
              <a:gd name="connsiteX3" fmla="*/ 1380665 w 1742293"/>
              <a:gd name="connsiteY3" fmla="*/ 1370681 h 1614698"/>
              <a:gd name="connsiteX4" fmla="*/ 1379525 w 1742293"/>
              <a:gd name="connsiteY4" fmla="*/ 1370681 h 1614698"/>
              <a:gd name="connsiteX5" fmla="*/ 133704 w 1742293"/>
              <a:gd name="connsiteY5" fmla="*/ 18017 h 1614698"/>
              <a:gd name="connsiteX6" fmla="*/ 81771 w 1742293"/>
              <a:gd name="connsiteY6" fmla="*/ 2754 h 1614698"/>
              <a:gd name="connsiteX7" fmla="*/ 2756 w 1742293"/>
              <a:gd name="connsiteY7" fmla="*/ 44927 h 1614698"/>
              <a:gd name="connsiteX8" fmla="*/ 44930 w 1742293"/>
              <a:gd name="connsiteY8" fmla="*/ 123942 h 1614698"/>
              <a:gd name="connsiteX9" fmla="*/ 47761 w 1742293"/>
              <a:gd name="connsiteY9" fmla="*/ 124733 h 1614698"/>
              <a:gd name="connsiteX10" fmla="*/ 96020 w 1742293"/>
              <a:gd name="connsiteY10" fmla="*/ 138983 h 1614698"/>
              <a:gd name="connsiteX11" fmla="*/ 1261346 w 1742293"/>
              <a:gd name="connsiteY11" fmla="*/ 1425591 h 1614698"/>
              <a:gd name="connsiteX12" fmla="*/ 1260396 w 1742293"/>
              <a:gd name="connsiteY12" fmla="*/ 1426288 h 1614698"/>
              <a:gd name="connsiteX13" fmla="*/ 818522 w 1742293"/>
              <a:gd name="connsiteY13" fmla="*/ 1164596 h 1614698"/>
              <a:gd name="connsiteX14" fmla="*/ 732142 w 1742293"/>
              <a:gd name="connsiteY14" fmla="*/ 1188263 h 1614698"/>
              <a:gd name="connsiteX15" fmla="*/ 753922 w 1742293"/>
              <a:gd name="connsiteY15" fmla="*/ 1273529 h 1614698"/>
              <a:gd name="connsiteX16" fmla="*/ 1315052 w 1742293"/>
              <a:gd name="connsiteY16" fmla="*/ 1605836 h 1614698"/>
              <a:gd name="connsiteX17" fmla="*/ 1362995 w 1742293"/>
              <a:gd name="connsiteY17" fmla="*/ 1612740 h 1614698"/>
              <a:gd name="connsiteX18" fmla="*/ 1401818 w 1742293"/>
              <a:gd name="connsiteY18" fmla="*/ 1583670 h 1614698"/>
              <a:gd name="connsiteX19" fmla="*/ 1733429 w 1742293"/>
              <a:gd name="connsiteY19" fmla="*/ 1023554 h 1614698"/>
              <a:gd name="connsiteX20" fmla="*/ 1711263 w 1742293"/>
              <a:gd name="connsiteY20" fmla="*/ 936788 h 1614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742293" h="1614698">
                <a:moveTo>
                  <a:pt x="1711263" y="936788"/>
                </a:moveTo>
                <a:cubicBezTo>
                  <a:pt x="1681167" y="918966"/>
                  <a:pt x="1642319" y="928915"/>
                  <a:pt x="1624496" y="959018"/>
                </a:cubicBezTo>
                <a:cubicBezTo>
                  <a:pt x="1624496" y="959018"/>
                  <a:pt x="1624496" y="959018"/>
                  <a:pt x="1624496" y="959018"/>
                </a:cubicBezTo>
                <a:lnTo>
                  <a:pt x="1380665" y="1370681"/>
                </a:lnTo>
                <a:cubicBezTo>
                  <a:pt x="1380221" y="1371378"/>
                  <a:pt x="1379715" y="1371315"/>
                  <a:pt x="1379525" y="1370681"/>
                </a:cubicBezTo>
                <a:cubicBezTo>
                  <a:pt x="1233891" y="730569"/>
                  <a:pt x="759698" y="215711"/>
                  <a:pt x="133704" y="18017"/>
                </a:cubicBezTo>
                <a:cubicBezTo>
                  <a:pt x="116540" y="12697"/>
                  <a:pt x="99187" y="7567"/>
                  <a:pt x="81771" y="2754"/>
                </a:cubicBezTo>
                <a:cubicBezTo>
                  <a:pt x="48305" y="-7417"/>
                  <a:pt x="12928" y="11462"/>
                  <a:pt x="2756" y="44927"/>
                </a:cubicBezTo>
                <a:cubicBezTo>
                  <a:pt x="-7421" y="78393"/>
                  <a:pt x="11465" y="113770"/>
                  <a:pt x="44930" y="123942"/>
                </a:cubicBezTo>
                <a:cubicBezTo>
                  <a:pt x="45867" y="124227"/>
                  <a:pt x="46811" y="124493"/>
                  <a:pt x="47761" y="124733"/>
                </a:cubicBezTo>
                <a:cubicBezTo>
                  <a:pt x="63974" y="129249"/>
                  <a:pt x="80061" y="133999"/>
                  <a:pt x="96020" y="138983"/>
                </a:cubicBezTo>
                <a:cubicBezTo>
                  <a:pt x="688240" y="326043"/>
                  <a:pt x="1133648" y="817804"/>
                  <a:pt x="1261346" y="1425591"/>
                </a:cubicBezTo>
                <a:cubicBezTo>
                  <a:pt x="1261346" y="1426351"/>
                  <a:pt x="1261346" y="1426668"/>
                  <a:pt x="1260396" y="1426288"/>
                </a:cubicBezTo>
                <a:lnTo>
                  <a:pt x="818522" y="1164596"/>
                </a:lnTo>
                <a:cubicBezTo>
                  <a:pt x="788135" y="1147281"/>
                  <a:pt x="749458" y="1157877"/>
                  <a:pt x="732142" y="1188263"/>
                </a:cubicBezTo>
                <a:cubicBezTo>
                  <a:pt x="715245" y="1217916"/>
                  <a:pt x="724878" y="1255618"/>
                  <a:pt x="753922" y="1273529"/>
                </a:cubicBezTo>
                <a:lnTo>
                  <a:pt x="1315052" y="1605836"/>
                </a:lnTo>
                <a:cubicBezTo>
                  <a:pt x="1329486" y="1614399"/>
                  <a:pt x="1346731" y="1616882"/>
                  <a:pt x="1362995" y="1612740"/>
                </a:cubicBezTo>
                <a:cubicBezTo>
                  <a:pt x="1379278" y="1608585"/>
                  <a:pt x="1393249" y="1598129"/>
                  <a:pt x="1401818" y="1583670"/>
                </a:cubicBezTo>
                <a:lnTo>
                  <a:pt x="1733429" y="1023554"/>
                </a:lnTo>
                <a:cubicBezTo>
                  <a:pt x="1751264" y="993471"/>
                  <a:pt x="1741339" y="954628"/>
                  <a:pt x="1711263" y="936788"/>
                </a:cubicBezTo>
                <a:close/>
              </a:path>
            </a:pathLst>
          </a:custGeom>
          <a:solidFill>
            <a:schemeClr val="accent6"/>
          </a:solidFill>
          <a:ln w="63302" cap="flat">
            <a:noFill/>
            <a:prstDash val="solid"/>
            <a:miter/>
          </a:ln>
        </p:spPr>
        <p:txBody>
          <a:bodyPr rtlCol="0" anchor="ctr"/>
          <a:lstStyle/>
          <a:p>
            <a:endParaRPr lang="en-US"/>
          </a:p>
        </p:txBody>
      </p:sp>
      <p:sp>
        <p:nvSpPr>
          <p:cNvPr id="14" name="TextBox 13">
            <a:extLst>
              <a:ext uri="{FF2B5EF4-FFF2-40B4-BE49-F238E27FC236}">
                <a16:creationId xmlns:a16="http://schemas.microsoft.com/office/drawing/2014/main" id="{A2A09AFD-C325-4453-9FAB-5218682B3BF7}"/>
              </a:ext>
            </a:extLst>
          </p:cNvPr>
          <p:cNvSpPr txBox="1"/>
          <p:nvPr/>
        </p:nvSpPr>
        <p:spPr>
          <a:xfrm>
            <a:off x="6197480" y="920621"/>
            <a:ext cx="5603660" cy="5016758"/>
          </a:xfrm>
          <a:prstGeom prst="rect">
            <a:avLst/>
          </a:prstGeom>
          <a:noFill/>
        </p:spPr>
        <p:txBody>
          <a:bodyPr wrap="square" rtlCol="0">
            <a:spAutoFit/>
          </a:bodyPr>
          <a:lstStyle/>
          <a:p>
            <a:r>
              <a:rPr lang="en-US" sz="3200" dirty="0">
                <a:solidFill>
                  <a:schemeClr val="accent3"/>
                </a:solidFill>
                <a:latin typeface="Bahnschrift" panose="020B0502040204020203" pitchFamily="34" charset="0"/>
              </a:rPr>
              <a:t>Trauma and disadvantage</a:t>
            </a:r>
          </a:p>
          <a:p>
            <a:r>
              <a:rPr lang="en-US" sz="3200" dirty="0">
                <a:solidFill>
                  <a:schemeClr val="accent3"/>
                </a:solidFill>
                <a:latin typeface="Bahnschrift" panose="020B0502040204020203" pitchFamily="34" charset="0"/>
              </a:rPr>
              <a:t> 	</a:t>
            </a:r>
            <a:r>
              <a:rPr lang="en-US" sz="3200" dirty="0">
                <a:solidFill>
                  <a:schemeClr val="accent6">
                    <a:lumMod val="50000"/>
                  </a:schemeClr>
                </a:solidFill>
                <a:latin typeface="Bahnschrift" panose="020B0502040204020203" pitchFamily="34" charset="0"/>
              </a:rPr>
              <a:t>For youth, Adverse 	Childhood Experiences 	(ACEs) and school 	pushout</a:t>
            </a:r>
          </a:p>
          <a:p>
            <a:endParaRPr lang="en-US" sz="3200" dirty="0">
              <a:solidFill>
                <a:schemeClr val="accent3"/>
              </a:solidFill>
              <a:latin typeface="Bahnschrift" panose="020B0502040204020203" pitchFamily="34" charset="0"/>
            </a:endParaRPr>
          </a:p>
          <a:p>
            <a:r>
              <a:rPr lang="en-US" sz="3200" dirty="0">
                <a:solidFill>
                  <a:schemeClr val="accent3"/>
                </a:solidFill>
                <a:latin typeface="Bahnschrift" panose="020B0502040204020203" pitchFamily="34" charset="0"/>
              </a:rPr>
              <a:t>Mental and physical health problems</a:t>
            </a:r>
          </a:p>
          <a:p>
            <a:endParaRPr lang="en-US" sz="3200" dirty="0">
              <a:solidFill>
                <a:schemeClr val="accent3"/>
              </a:solidFill>
              <a:latin typeface="Bahnschrift" panose="020B0502040204020203" pitchFamily="34" charset="0"/>
            </a:endParaRPr>
          </a:p>
          <a:p>
            <a:r>
              <a:rPr lang="en-US" sz="3200" dirty="0">
                <a:solidFill>
                  <a:schemeClr val="accent3"/>
                </a:solidFill>
                <a:latin typeface="Bahnschrift" panose="020B0502040204020203" pitchFamily="34" charset="0"/>
              </a:rPr>
              <a:t>Medicalization</a:t>
            </a:r>
          </a:p>
        </p:txBody>
      </p:sp>
    </p:spTree>
    <p:extLst>
      <p:ext uri="{BB962C8B-B14F-4D97-AF65-F5344CB8AC3E}">
        <p14:creationId xmlns:p14="http://schemas.microsoft.com/office/powerpoint/2010/main" val="33977645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89FDE872-AB9E-4C3A-BCE5-5CF14E8CD684}"/>
              </a:ext>
            </a:extLst>
          </p:cNvPr>
          <p:cNvSpPr/>
          <p:nvPr/>
        </p:nvSpPr>
        <p:spPr>
          <a:xfrm>
            <a:off x="4925080" y="3646680"/>
            <a:ext cx="794085" cy="79408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reeform: Shape 5">
            <a:extLst>
              <a:ext uri="{FF2B5EF4-FFF2-40B4-BE49-F238E27FC236}">
                <a16:creationId xmlns:a16="http://schemas.microsoft.com/office/drawing/2014/main" id="{F24F3B95-6DDB-4606-909D-20B5BCE5D73E}"/>
              </a:ext>
            </a:extLst>
          </p:cNvPr>
          <p:cNvSpPr/>
          <p:nvPr/>
        </p:nvSpPr>
        <p:spPr>
          <a:xfrm>
            <a:off x="1748133" y="3970257"/>
            <a:ext cx="1013326" cy="1013326"/>
          </a:xfrm>
          <a:custGeom>
            <a:avLst/>
            <a:gdLst>
              <a:gd name="connsiteX0" fmla="*/ 506663 w 1013326"/>
              <a:gd name="connsiteY0" fmla="*/ 126666 h 1013326"/>
              <a:gd name="connsiteX1" fmla="*/ 886661 w 1013326"/>
              <a:gd name="connsiteY1" fmla="*/ 506663 h 1013326"/>
              <a:gd name="connsiteX2" fmla="*/ 506663 w 1013326"/>
              <a:gd name="connsiteY2" fmla="*/ 886661 h 1013326"/>
              <a:gd name="connsiteX3" fmla="*/ 126666 w 1013326"/>
              <a:gd name="connsiteY3" fmla="*/ 506663 h 1013326"/>
              <a:gd name="connsiteX4" fmla="*/ 506663 w 1013326"/>
              <a:gd name="connsiteY4" fmla="*/ 126666 h 1013326"/>
              <a:gd name="connsiteX5" fmla="*/ 506663 w 1013326"/>
              <a:gd name="connsiteY5" fmla="*/ 0 h 1013326"/>
              <a:gd name="connsiteX6" fmla="*/ 0 w 1013326"/>
              <a:gd name="connsiteY6" fmla="*/ 506663 h 1013326"/>
              <a:gd name="connsiteX7" fmla="*/ 506663 w 1013326"/>
              <a:gd name="connsiteY7" fmla="*/ 1013326 h 1013326"/>
              <a:gd name="connsiteX8" fmla="*/ 1013326 w 1013326"/>
              <a:gd name="connsiteY8" fmla="*/ 506663 h 1013326"/>
              <a:gd name="connsiteX9" fmla="*/ 506663 w 1013326"/>
              <a:gd name="connsiteY9" fmla="*/ 0 h 1013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13326" h="1013326">
                <a:moveTo>
                  <a:pt x="506663" y="126666"/>
                </a:moveTo>
                <a:cubicBezTo>
                  <a:pt x="716529" y="126666"/>
                  <a:pt x="886661" y="296797"/>
                  <a:pt x="886661" y="506663"/>
                </a:cubicBezTo>
                <a:cubicBezTo>
                  <a:pt x="886661" y="716529"/>
                  <a:pt x="716529" y="886661"/>
                  <a:pt x="506663" y="886661"/>
                </a:cubicBezTo>
                <a:cubicBezTo>
                  <a:pt x="296797" y="886661"/>
                  <a:pt x="126666" y="716529"/>
                  <a:pt x="126666" y="506663"/>
                </a:cubicBezTo>
                <a:cubicBezTo>
                  <a:pt x="126913" y="296898"/>
                  <a:pt x="296898" y="126913"/>
                  <a:pt x="506663" y="126666"/>
                </a:cubicBezTo>
                <a:moveTo>
                  <a:pt x="506663" y="0"/>
                </a:moveTo>
                <a:cubicBezTo>
                  <a:pt x="226839" y="0"/>
                  <a:pt x="0" y="226839"/>
                  <a:pt x="0" y="506663"/>
                </a:cubicBezTo>
                <a:cubicBezTo>
                  <a:pt x="0" y="786487"/>
                  <a:pt x="226839" y="1013326"/>
                  <a:pt x="506663" y="1013326"/>
                </a:cubicBezTo>
                <a:cubicBezTo>
                  <a:pt x="786487" y="1013326"/>
                  <a:pt x="1013326" y="786487"/>
                  <a:pt x="1013326" y="506663"/>
                </a:cubicBezTo>
                <a:cubicBezTo>
                  <a:pt x="1013326" y="226839"/>
                  <a:pt x="786487" y="0"/>
                  <a:pt x="506663" y="0"/>
                </a:cubicBezTo>
                <a:close/>
              </a:path>
            </a:pathLst>
          </a:custGeom>
          <a:solidFill>
            <a:schemeClr val="accent6"/>
          </a:solidFill>
          <a:ln w="63302" cap="flat">
            <a:noFill/>
            <a:prstDash val="solid"/>
            <a:miter/>
          </a:ln>
        </p:spPr>
        <p:txBody>
          <a:bodyPr rtlCol="0" anchor="ctr"/>
          <a:lstStyle/>
          <a:p>
            <a:endParaRPr lang="en-US"/>
          </a:p>
        </p:txBody>
      </p:sp>
      <p:sp>
        <p:nvSpPr>
          <p:cNvPr id="7" name="Freeform: Shape 6">
            <a:extLst>
              <a:ext uri="{FF2B5EF4-FFF2-40B4-BE49-F238E27FC236}">
                <a16:creationId xmlns:a16="http://schemas.microsoft.com/office/drawing/2014/main" id="{3BE26EB4-A65D-4263-9E54-6FA7A550CF12}"/>
              </a:ext>
            </a:extLst>
          </p:cNvPr>
          <p:cNvSpPr/>
          <p:nvPr/>
        </p:nvSpPr>
        <p:spPr>
          <a:xfrm>
            <a:off x="4819778" y="3537060"/>
            <a:ext cx="1013326" cy="1013326"/>
          </a:xfrm>
          <a:custGeom>
            <a:avLst/>
            <a:gdLst>
              <a:gd name="connsiteX0" fmla="*/ 506663 w 1013326"/>
              <a:gd name="connsiteY0" fmla="*/ 126666 h 1013326"/>
              <a:gd name="connsiteX1" fmla="*/ 886661 w 1013326"/>
              <a:gd name="connsiteY1" fmla="*/ 506663 h 1013326"/>
              <a:gd name="connsiteX2" fmla="*/ 506663 w 1013326"/>
              <a:gd name="connsiteY2" fmla="*/ 886661 h 1013326"/>
              <a:gd name="connsiteX3" fmla="*/ 126666 w 1013326"/>
              <a:gd name="connsiteY3" fmla="*/ 506663 h 1013326"/>
              <a:gd name="connsiteX4" fmla="*/ 506663 w 1013326"/>
              <a:gd name="connsiteY4" fmla="*/ 126666 h 1013326"/>
              <a:gd name="connsiteX5" fmla="*/ 506663 w 1013326"/>
              <a:gd name="connsiteY5" fmla="*/ 0 h 1013326"/>
              <a:gd name="connsiteX6" fmla="*/ 0 w 1013326"/>
              <a:gd name="connsiteY6" fmla="*/ 506663 h 1013326"/>
              <a:gd name="connsiteX7" fmla="*/ 506663 w 1013326"/>
              <a:gd name="connsiteY7" fmla="*/ 1013327 h 1013326"/>
              <a:gd name="connsiteX8" fmla="*/ 1013326 w 1013326"/>
              <a:gd name="connsiteY8" fmla="*/ 506663 h 1013326"/>
              <a:gd name="connsiteX9" fmla="*/ 506663 w 1013326"/>
              <a:gd name="connsiteY9" fmla="*/ 0 h 1013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13326" h="1013326">
                <a:moveTo>
                  <a:pt x="506663" y="126666"/>
                </a:moveTo>
                <a:cubicBezTo>
                  <a:pt x="716529" y="126666"/>
                  <a:pt x="886661" y="296797"/>
                  <a:pt x="886661" y="506663"/>
                </a:cubicBezTo>
                <a:cubicBezTo>
                  <a:pt x="886661" y="716530"/>
                  <a:pt x="716529" y="886661"/>
                  <a:pt x="506663" y="886661"/>
                </a:cubicBezTo>
                <a:cubicBezTo>
                  <a:pt x="296797" y="886661"/>
                  <a:pt x="126666" y="716530"/>
                  <a:pt x="126666" y="506663"/>
                </a:cubicBezTo>
                <a:cubicBezTo>
                  <a:pt x="126913" y="296898"/>
                  <a:pt x="296898" y="126913"/>
                  <a:pt x="506663" y="126666"/>
                </a:cubicBezTo>
                <a:moveTo>
                  <a:pt x="506663" y="0"/>
                </a:moveTo>
                <a:cubicBezTo>
                  <a:pt x="226840" y="0"/>
                  <a:pt x="0" y="226839"/>
                  <a:pt x="0" y="506663"/>
                </a:cubicBezTo>
                <a:cubicBezTo>
                  <a:pt x="0" y="786487"/>
                  <a:pt x="226840" y="1013327"/>
                  <a:pt x="506663" y="1013327"/>
                </a:cubicBezTo>
                <a:cubicBezTo>
                  <a:pt x="786487" y="1013327"/>
                  <a:pt x="1013326" y="786487"/>
                  <a:pt x="1013326" y="506663"/>
                </a:cubicBezTo>
                <a:cubicBezTo>
                  <a:pt x="1013326" y="226839"/>
                  <a:pt x="786487" y="0"/>
                  <a:pt x="506663" y="0"/>
                </a:cubicBezTo>
                <a:close/>
              </a:path>
            </a:pathLst>
          </a:custGeom>
          <a:solidFill>
            <a:srgbClr val="002060"/>
          </a:solidFill>
          <a:ln w="63302" cap="flat">
            <a:noFill/>
            <a:prstDash val="solid"/>
            <a:miter/>
          </a:ln>
        </p:spPr>
        <p:txBody>
          <a:bodyPr rtlCol="0" anchor="ctr"/>
          <a:lstStyle/>
          <a:p>
            <a:endParaRPr lang="en-US"/>
          </a:p>
        </p:txBody>
      </p:sp>
      <p:sp>
        <p:nvSpPr>
          <p:cNvPr id="8" name="Freeform: Shape 7">
            <a:extLst>
              <a:ext uri="{FF2B5EF4-FFF2-40B4-BE49-F238E27FC236}">
                <a16:creationId xmlns:a16="http://schemas.microsoft.com/office/drawing/2014/main" id="{4A88C93D-FD27-4541-8F78-BF6868C1C9D9}"/>
              </a:ext>
            </a:extLst>
          </p:cNvPr>
          <p:cNvSpPr/>
          <p:nvPr/>
        </p:nvSpPr>
        <p:spPr>
          <a:xfrm>
            <a:off x="2935624" y="1118376"/>
            <a:ext cx="1013326" cy="1013326"/>
          </a:xfrm>
          <a:custGeom>
            <a:avLst/>
            <a:gdLst>
              <a:gd name="connsiteX0" fmla="*/ 506663 w 1013326"/>
              <a:gd name="connsiteY0" fmla="*/ 126666 h 1013326"/>
              <a:gd name="connsiteX1" fmla="*/ 886661 w 1013326"/>
              <a:gd name="connsiteY1" fmla="*/ 506663 h 1013326"/>
              <a:gd name="connsiteX2" fmla="*/ 506663 w 1013326"/>
              <a:gd name="connsiteY2" fmla="*/ 886661 h 1013326"/>
              <a:gd name="connsiteX3" fmla="*/ 126666 w 1013326"/>
              <a:gd name="connsiteY3" fmla="*/ 506663 h 1013326"/>
              <a:gd name="connsiteX4" fmla="*/ 506663 w 1013326"/>
              <a:gd name="connsiteY4" fmla="*/ 126666 h 1013326"/>
              <a:gd name="connsiteX5" fmla="*/ 506663 w 1013326"/>
              <a:gd name="connsiteY5" fmla="*/ 0 h 1013326"/>
              <a:gd name="connsiteX6" fmla="*/ 0 w 1013326"/>
              <a:gd name="connsiteY6" fmla="*/ 506663 h 1013326"/>
              <a:gd name="connsiteX7" fmla="*/ 506663 w 1013326"/>
              <a:gd name="connsiteY7" fmla="*/ 1013326 h 1013326"/>
              <a:gd name="connsiteX8" fmla="*/ 1013326 w 1013326"/>
              <a:gd name="connsiteY8" fmla="*/ 506663 h 1013326"/>
              <a:gd name="connsiteX9" fmla="*/ 506663 w 1013326"/>
              <a:gd name="connsiteY9" fmla="*/ 0 h 1013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13326" h="1013326">
                <a:moveTo>
                  <a:pt x="506663" y="126666"/>
                </a:moveTo>
                <a:cubicBezTo>
                  <a:pt x="716530" y="126666"/>
                  <a:pt x="886661" y="296797"/>
                  <a:pt x="886661" y="506663"/>
                </a:cubicBezTo>
                <a:cubicBezTo>
                  <a:pt x="886661" y="716529"/>
                  <a:pt x="716530" y="886661"/>
                  <a:pt x="506663" y="886661"/>
                </a:cubicBezTo>
                <a:cubicBezTo>
                  <a:pt x="296797" y="886661"/>
                  <a:pt x="126666" y="716529"/>
                  <a:pt x="126666" y="506663"/>
                </a:cubicBezTo>
                <a:cubicBezTo>
                  <a:pt x="126913" y="296898"/>
                  <a:pt x="296898" y="126913"/>
                  <a:pt x="506663" y="126666"/>
                </a:cubicBezTo>
                <a:moveTo>
                  <a:pt x="506663" y="0"/>
                </a:moveTo>
                <a:cubicBezTo>
                  <a:pt x="226839" y="0"/>
                  <a:pt x="0" y="226839"/>
                  <a:pt x="0" y="506663"/>
                </a:cubicBezTo>
                <a:cubicBezTo>
                  <a:pt x="0" y="786487"/>
                  <a:pt x="226839" y="1013326"/>
                  <a:pt x="506663" y="1013326"/>
                </a:cubicBezTo>
                <a:cubicBezTo>
                  <a:pt x="786487" y="1013326"/>
                  <a:pt x="1013326" y="786487"/>
                  <a:pt x="1013326" y="506663"/>
                </a:cubicBezTo>
                <a:cubicBezTo>
                  <a:pt x="1013326" y="226839"/>
                  <a:pt x="786487" y="0"/>
                  <a:pt x="506663" y="0"/>
                </a:cubicBezTo>
                <a:close/>
              </a:path>
            </a:pathLst>
          </a:custGeom>
          <a:solidFill>
            <a:srgbClr val="002060"/>
          </a:solidFill>
          <a:ln w="63302" cap="flat">
            <a:noFill/>
            <a:prstDash val="solid"/>
            <a:miter/>
          </a:ln>
        </p:spPr>
        <p:txBody>
          <a:bodyPr rtlCol="0" anchor="ctr"/>
          <a:lstStyle/>
          <a:p>
            <a:endParaRPr lang="en-US"/>
          </a:p>
        </p:txBody>
      </p:sp>
      <p:sp>
        <p:nvSpPr>
          <p:cNvPr id="9" name="Freeform: Shape 8">
            <a:extLst>
              <a:ext uri="{FF2B5EF4-FFF2-40B4-BE49-F238E27FC236}">
                <a16:creationId xmlns:a16="http://schemas.microsoft.com/office/drawing/2014/main" id="{BB4641F6-50E3-4815-AA30-FE071AB95C7D}"/>
              </a:ext>
            </a:extLst>
          </p:cNvPr>
          <p:cNvSpPr/>
          <p:nvPr/>
        </p:nvSpPr>
        <p:spPr>
          <a:xfrm>
            <a:off x="4089099" y="1601892"/>
            <a:ext cx="1742293" cy="1614698"/>
          </a:xfrm>
          <a:custGeom>
            <a:avLst/>
            <a:gdLst>
              <a:gd name="connsiteX0" fmla="*/ 1711263 w 1742293"/>
              <a:gd name="connsiteY0" fmla="*/ 936788 h 1614698"/>
              <a:gd name="connsiteX1" fmla="*/ 1624496 w 1742293"/>
              <a:gd name="connsiteY1" fmla="*/ 959018 h 1614698"/>
              <a:gd name="connsiteX2" fmla="*/ 1624496 w 1742293"/>
              <a:gd name="connsiteY2" fmla="*/ 959018 h 1614698"/>
              <a:gd name="connsiteX3" fmla="*/ 1380665 w 1742293"/>
              <a:gd name="connsiteY3" fmla="*/ 1370681 h 1614698"/>
              <a:gd name="connsiteX4" fmla="*/ 1379525 w 1742293"/>
              <a:gd name="connsiteY4" fmla="*/ 1370681 h 1614698"/>
              <a:gd name="connsiteX5" fmla="*/ 133704 w 1742293"/>
              <a:gd name="connsiteY5" fmla="*/ 18017 h 1614698"/>
              <a:gd name="connsiteX6" fmla="*/ 81771 w 1742293"/>
              <a:gd name="connsiteY6" fmla="*/ 2754 h 1614698"/>
              <a:gd name="connsiteX7" fmla="*/ 2756 w 1742293"/>
              <a:gd name="connsiteY7" fmla="*/ 44927 h 1614698"/>
              <a:gd name="connsiteX8" fmla="*/ 44930 w 1742293"/>
              <a:gd name="connsiteY8" fmla="*/ 123942 h 1614698"/>
              <a:gd name="connsiteX9" fmla="*/ 47761 w 1742293"/>
              <a:gd name="connsiteY9" fmla="*/ 124733 h 1614698"/>
              <a:gd name="connsiteX10" fmla="*/ 96020 w 1742293"/>
              <a:gd name="connsiteY10" fmla="*/ 138983 h 1614698"/>
              <a:gd name="connsiteX11" fmla="*/ 1261346 w 1742293"/>
              <a:gd name="connsiteY11" fmla="*/ 1425591 h 1614698"/>
              <a:gd name="connsiteX12" fmla="*/ 1260396 w 1742293"/>
              <a:gd name="connsiteY12" fmla="*/ 1426288 h 1614698"/>
              <a:gd name="connsiteX13" fmla="*/ 818522 w 1742293"/>
              <a:gd name="connsiteY13" fmla="*/ 1164596 h 1614698"/>
              <a:gd name="connsiteX14" fmla="*/ 732142 w 1742293"/>
              <a:gd name="connsiteY14" fmla="*/ 1188263 h 1614698"/>
              <a:gd name="connsiteX15" fmla="*/ 753922 w 1742293"/>
              <a:gd name="connsiteY15" fmla="*/ 1273529 h 1614698"/>
              <a:gd name="connsiteX16" fmla="*/ 1315052 w 1742293"/>
              <a:gd name="connsiteY16" fmla="*/ 1605836 h 1614698"/>
              <a:gd name="connsiteX17" fmla="*/ 1362995 w 1742293"/>
              <a:gd name="connsiteY17" fmla="*/ 1612740 h 1614698"/>
              <a:gd name="connsiteX18" fmla="*/ 1401818 w 1742293"/>
              <a:gd name="connsiteY18" fmla="*/ 1583670 h 1614698"/>
              <a:gd name="connsiteX19" fmla="*/ 1733429 w 1742293"/>
              <a:gd name="connsiteY19" fmla="*/ 1023554 h 1614698"/>
              <a:gd name="connsiteX20" fmla="*/ 1711263 w 1742293"/>
              <a:gd name="connsiteY20" fmla="*/ 936788 h 1614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742293" h="1614698">
                <a:moveTo>
                  <a:pt x="1711263" y="936788"/>
                </a:moveTo>
                <a:cubicBezTo>
                  <a:pt x="1681167" y="918966"/>
                  <a:pt x="1642319" y="928915"/>
                  <a:pt x="1624496" y="959018"/>
                </a:cubicBezTo>
                <a:cubicBezTo>
                  <a:pt x="1624496" y="959018"/>
                  <a:pt x="1624496" y="959018"/>
                  <a:pt x="1624496" y="959018"/>
                </a:cubicBezTo>
                <a:lnTo>
                  <a:pt x="1380665" y="1370681"/>
                </a:lnTo>
                <a:cubicBezTo>
                  <a:pt x="1380221" y="1371378"/>
                  <a:pt x="1379715" y="1371315"/>
                  <a:pt x="1379525" y="1370681"/>
                </a:cubicBezTo>
                <a:cubicBezTo>
                  <a:pt x="1233891" y="730569"/>
                  <a:pt x="759698" y="215711"/>
                  <a:pt x="133704" y="18017"/>
                </a:cubicBezTo>
                <a:cubicBezTo>
                  <a:pt x="116540" y="12697"/>
                  <a:pt x="99187" y="7567"/>
                  <a:pt x="81771" y="2754"/>
                </a:cubicBezTo>
                <a:cubicBezTo>
                  <a:pt x="48305" y="-7417"/>
                  <a:pt x="12928" y="11462"/>
                  <a:pt x="2756" y="44927"/>
                </a:cubicBezTo>
                <a:cubicBezTo>
                  <a:pt x="-7421" y="78393"/>
                  <a:pt x="11465" y="113770"/>
                  <a:pt x="44930" y="123942"/>
                </a:cubicBezTo>
                <a:cubicBezTo>
                  <a:pt x="45867" y="124227"/>
                  <a:pt x="46811" y="124493"/>
                  <a:pt x="47761" y="124733"/>
                </a:cubicBezTo>
                <a:cubicBezTo>
                  <a:pt x="63974" y="129249"/>
                  <a:pt x="80061" y="133999"/>
                  <a:pt x="96020" y="138983"/>
                </a:cubicBezTo>
                <a:cubicBezTo>
                  <a:pt x="688240" y="326043"/>
                  <a:pt x="1133648" y="817804"/>
                  <a:pt x="1261346" y="1425591"/>
                </a:cubicBezTo>
                <a:cubicBezTo>
                  <a:pt x="1261346" y="1426351"/>
                  <a:pt x="1261346" y="1426668"/>
                  <a:pt x="1260396" y="1426288"/>
                </a:cubicBezTo>
                <a:lnTo>
                  <a:pt x="818522" y="1164596"/>
                </a:lnTo>
                <a:cubicBezTo>
                  <a:pt x="788135" y="1147281"/>
                  <a:pt x="749458" y="1157877"/>
                  <a:pt x="732142" y="1188263"/>
                </a:cubicBezTo>
                <a:cubicBezTo>
                  <a:pt x="715245" y="1217916"/>
                  <a:pt x="724878" y="1255618"/>
                  <a:pt x="753922" y="1273529"/>
                </a:cubicBezTo>
                <a:lnTo>
                  <a:pt x="1315052" y="1605836"/>
                </a:lnTo>
                <a:cubicBezTo>
                  <a:pt x="1329486" y="1614399"/>
                  <a:pt x="1346731" y="1616882"/>
                  <a:pt x="1362995" y="1612740"/>
                </a:cubicBezTo>
                <a:cubicBezTo>
                  <a:pt x="1379278" y="1608585"/>
                  <a:pt x="1393249" y="1598129"/>
                  <a:pt x="1401818" y="1583670"/>
                </a:cubicBezTo>
                <a:lnTo>
                  <a:pt x="1733429" y="1023554"/>
                </a:lnTo>
                <a:cubicBezTo>
                  <a:pt x="1751264" y="993471"/>
                  <a:pt x="1741339" y="954628"/>
                  <a:pt x="1711263" y="936788"/>
                </a:cubicBezTo>
                <a:close/>
              </a:path>
            </a:pathLst>
          </a:custGeom>
          <a:solidFill>
            <a:srgbClr val="002060"/>
          </a:solidFill>
          <a:ln w="63302"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7F62E27A-B6B6-49C2-AF53-A7DA4524D000}"/>
              </a:ext>
            </a:extLst>
          </p:cNvPr>
          <p:cNvSpPr/>
          <p:nvPr/>
        </p:nvSpPr>
        <p:spPr>
          <a:xfrm>
            <a:off x="2926790" y="4579716"/>
            <a:ext cx="2056407" cy="1060829"/>
          </a:xfrm>
          <a:custGeom>
            <a:avLst/>
            <a:gdLst>
              <a:gd name="connsiteX0" fmla="*/ 2038148 w 2056407"/>
              <a:gd name="connsiteY0" fmla="*/ 19056 h 1060829"/>
              <a:gd name="connsiteX1" fmla="*/ 1948588 w 2056407"/>
              <a:gd name="connsiteY1" fmla="*/ 18049 h 1060829"/>
              <a:gd name="connsiteX2" fmla="*/ 1948531 w 2056407"/>
              <a:gd name="connsiteY2" fmla="*/ 18106 h 1060829"/>
              <a:gd name="connsiteX3" fmla="*/ 1912052 w 2056407"/>
              <a:gd name="connsiteY3" fmla="*/ 52813 h 1060829"/>
              <a:gd name="connsiteX4" fmla="*/ 215173 w 2056407"/>
              <a:gd name="connsiteY4" fmla="*/ 418623 h 1060829"/>
              <a:gd name="connsiteX5" fmla="*/ 215173 w 2056407"/>
              <a:gd name="connsiteY5" fmla="*/ 417484 h 1060829"/>
              <a:gd name="connsiteX6" fmla="*/ 662810 w 2056407"/>
              <a:gd name="connsiteY6" fmla="*/ 165608 h 1060829"/>
              <a:gd name="connsiteX7" fmla="*/ 686940 w 2056407"/>
              <a:gd name="connsiteY7" fmla="*/ 79349 h 1060829"/>
              <a:gd name="connsiteX8" fmla="*/ 600681 w 2056407"/>
              <a:gd name="connsiteY8" fmla="*/ 55219 h 1060829"/>
              <a:gd name="connsiteX9" fmla="*/ 32331 w 2056407"/>
              <a:gd name="connsiteY9" fmla="*/ 375050 h 1060829"/>
              <a:gd name="connsiteX10" fmla="*/ 8126 w 2056407"/>
              <a:gd name="connsiteY10" fmla="*/ 461284 h 1060829"/>
              <a:gd name="connsiteX11" fmla="*/ 8138 w 2056407"/>
              <a:gd name="connsiteY11" fmla="*/ 461310 h 1060829"/>
              <a:gd name="connsiteX12" fmla="*/ 327336 w 2056407"/>
              <a:gd name="connsiteY12" fmla="*/ 1028519 h 1060829"/>
              <a:gd name="connsiteX13" fmla="*/ 413627 w 2056407"/>
              <a:gd name="connsiteY13" fmla="*/ 1052681 h 1060829"/>
              <a:gd name="connsiteX14" fmla="*/ 437788 w 2056407"/>
              <a:gd name="connsiteY14" fmla="*/ 966390 h 1060829"/>
              <a:gd name="connsiteX15" fmla="*/ 203457 w 2056407"/>
              <a:gd name="connsiteY15" fmla="*/ 549533 h 1060829"/>
              <a:gd name="connsiteX16" fmla="*/ 204153 w 2056407"/>
              <a:gd name="connsiteY16" fmla="*/ 548646 h 1060829"/>
              <a:gd name="connsiteX17" fmla="*/ 747613 w 2056407"/>
              <a:gd name="connsiteY17" fmla="*/ 631549 h 1060829"/>
              <a:gd name="connsiteX18" fmla="*/ 1998438 w 2056407"/>
              <a:gd name="connsiteY18" fmla="*/ 145849 h 1060829"/>
              <a:gd name="connsiteX19" fmla="*/ 2037577 w 2056407"/>
              <a:gd name="connsiteY19" fmla="*/ 108609 h 1060829"/>
              <a:gd name="connsiteX20" fmla="*/ 2038148 w 2056407"/>
              <a:gd name="connsiteY20" fmla="*/ 19056 h 10608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056407" h="1060829">
                <a:moveTo>
                  <a:pt x="2038148" y="19056"/>
                </a:moveTo>
                <a:cubicBezTo>
                  <a:pt x="2013695" y="-5954"/>
                  <a:pt x="1973598" y="-6404"/>
                  <a:pt x="1948588" y="18049"/>
                </a:cubicBezTo>
                <a:cubicBezTo>
                  <a:pt x="1948570" y="18068"/>
                  <a:pt x="1948550" y="18087"/>
                  <a:pt x="1948531" y="18106"/>
                </a:cubicBezTo>
                <a:cubicBezTo>
                  <a:pt x="1936498" y="29823"/>
                  <a:pt x="1924402" y="41413"/>
                  <a:pt x="1912052" y="52813"/>
                </a:cubicBezTo>
                <a:cubicBezTo>
                  <a:pt x="1453921" y="472102"/>
                  <a:pt x="805366" y="611916"/>
                  <a:pt x="215173" y="418623"/>
                </a:cubicBezTo>
                <a:cubicBezTo>
                  <a:pt x="214413" y="418623"/>
                  <a:pt x="214350" y="417863"/>
                  <a:pt x="215173" y="417484"/>
                </a:cubicBezTo>
                <a:lnTo>
                  <a:pt x="662810" y="165608"/>
                </a:lnTo>
                <a:cubicBezTo>
                  <a:pt x="693293" y="148452"/>
                  <a:pt x="704097" y="109831"/>
                  <a:pt x="686940" y="79349"/>
                </a:cubicBezTo>
                <a:cubicBezTo>
                  <a:pt x="669783" y="48867"/>
                  <a:pt x="631163" y="38062"/>
                  <a:pt x="600681" y="55219"/>
                </a:cubicBezTo>
                <a:lnTo>
                  <a:pt x="32331" y="375050"/>
                </a:lnTo>
                <a:cubicBezTo>
                  <a:pt x="1837" y="392175"/>
                  <a:pt x="-9006" y="430783"/>
                  <a:pt x="8126" y="461284"/>
                </a:cubicBezTo>
                <a:cubicBezTo>
                  <a:pt x="8126" y="461291"/>
                  <a:pt x="8132" y="461303"/>
                  <a:pt x="8138" y="461310"/>
                </a:cubicBezTo>
                <a:lnTo>
                  <a:pt x="327336" y="1028519"/>
                </a:lnTo>
                <a:cubicBezTo>
                  <a:pt x="344493" y="1059020"/>
                  <a:pt x="383126" y="1069838"/>
                  <a:pt x="413627" y="1052681"/>
                </a:cubicBezTo>
                <a:cubicBezTo>
                  <a:pt x="444128" y="1035524"/>
                  <a:pt x="454945" y="996891"/>
                  <a:pt x="437788" y="966390"/>
                </a:cubicBezTo>
                <a:lnTo>
                  <a:pt x="203457" y="549533"/>
                </a:lnTo>
                <a:cubicBezTo>
                  <a:pt x="203077" y="548773"/>
                  <a:pt x="203457" y="548392"/>
                  <a:pt x="204153" y="548646"/>
                </a:cubicBezTo>
                <a:cubicBezTo>
                  <a:pt x="380073" y="603594"/>
                  <a:pt x="563308" y="631542"/>
                  <a:pt x="747613" y="631549"/>
                </a:cubicBezTo>
                <a:cubicBezTo>
                  <a:pt x="1210691" y="632119"/>
                  <a:pt x="1657092" y="458777"/>
                  <a:pt x="1998438" y="145849"/>
                </a:cubicBezTo>
                <a:cubicBezTo>
                  <a:pt x="2011674" y="133689"/>
                  <a:pt x="2024658" y="121212"/>
                  <a:pt x="2037577" y="108609"/>
                </a:cubicBezTo>
                <a:cubicBezTo>
                  <a:pt x="2062461" y="84035"/>
                  <a:pt x="2062714" y="43946"/>
                  <a:pt x="2038148" y="19056"/>
                </a:cubicBezTo>
                <a:close/>
              </a:path>
            </a:pathLst>
          </a:custGeom>
          <a:solidFill>
            <a:schemeClr val="accent6"/>
          </a:solidFill>
          <a:ln w="63302" cap="flat">
            <a:no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6228E7F3-C030-444B-9F51-DD4E83A5AF42}"/>
              </a:ext>
            </a:extLst>
          </p:cNvPr>
          <p:cNvSpPr/>
          <p:nvPr/>
        </p:nvSpPr>
        <p:spPr>
          <a:xfrm>
            <a:off x="1843212" y="1888250"/>
            <a:ext cx="828061" cy="1988400"/>
          </a:xfrm>
          <a:custGeom>
            <a:avLst/>
            <a:gdLst>
              <a:gd name="connsiteX0" fmla="*/ 809821 w 828061"/>
              <a:gd name="connsiteY0" fmla="*/ 26221 h 1988400"/>
              <a:gd name="connsiteX1" fmla="*/ 765488 w 828061"/>
              <a:gd name="connsiteY1" fmla="*/ 7221 h 1988400"/>
              <a:gd name="connsiteX2" fmla="*/ 114616 w 828061"/>
              <a:gd name="connsiteY2" fmla="*/ 1 h 1988400"/>
              <a:gd name="connsiteX3" fmla="*/ 113919 w 828061"/>
              <a:gd name="connsiteY3" fmla="*/ 1 h 1988400"/>
              <a:gd name="connsiteX4" fmla="*/ 50238 w 828061"/>
              <a:gd name="connsiteY4" fmla="*/ 62985 h 1988400"/>
              <a:gd name="connsiteX5" fmla="*/ 113222 w 828061"/>
              <a:gd name="connsiteY5" fmla="*/ 126667 h 1988400"/>
              <a:gd name="connsiteX6" fmla="*/ 591766 w 828061"/>
              <a:gd name="connsiteY6" fmla="*/ 131987 h 1988400"/>
              <a:gd name="connsiteX7" fmla="*/ 592146 w 828061"/>
              <a:gd name="connsiteY7" fmla="*/ 133063 h 1988400"/>
              <a:gd name="connsiteX8" fmla="*/ 43683 w 828061"/>
              <a:gd name="connsiteY8" fmla="*/ 1888208 h 1988400"/>
              <a:gd name="connsiteX9" fmla="*/ 56349 w 828061"/>
              <a:gd name="connsiteY9" fmla="*/ 1940901 h 1988400"/>
              <a:gd name="connsiteX10" fmla="*/ 117592 w 828061"/>
              <a:gd name="connsiteY10" fmla="*/ 1988400 h 1988400"/>
              <a:gd name="connsiteX11" fmla="*/ 133489 w 828061"/>
              <a:gd name="connsiteY11" fmla="*/ 1986374 h 1988400"/>
              <a:gd name="connsiteX12" fmla="*/ 178962 w 828061"/>
              <a:gd name="connsiteY12" fmla="*/ 1909234 h 1988400"/>
              <a:gd name="connsiteX13" fmla="*/ 167182 w 828061"/>
              <a:gd name="connsiteY13" fmla="*/ 1860405 h 1988400"/>
              <a:gd name="connsiteX14" fmla="*/ 698735 w 828061"/>
              <a:gd name="connsiteY14" fmla="*/ 207923 h 1988400"/>
              <a:gd name="connsiteX15" fmla="*/ 699812 w 828061"/>
              <a:gd name="connsiteY15" fmla="*/ 208429 h 1988400"/>
              <a:gd name="connsiteX16" fmla="*/ 694175 w 828061"/>
              <a:gd name="connsiteY16" fmla="*/ 721996 h 1988400"/>
              <a:gd name="connsiteX17" fmla="*/ 756805 w 828061"/>
              <a:gd name="connsiteY17" fmla="*/ 786025 h 1988400"/>
              <a:gd name="connsiteX18" fmla="*/ 756811 w 828061"/>
              <a:gd name="connsiteY18" fmla="*/ 786025 h 1988400"/>
              <a:gd name="connsiteX19" fmla="*/ 757508 w 828061"/>
              <a:gd name="connsiteY19" fmla="*/ 786025 h 1988400"/>
              <a:gd name="connsiteX20" fmla="*/ 820841 w 828061"/>
              <a:gd name="connsiteY20" fmla="*/ 723389 h 1988400"/>
              <a:gd name="connsiteX21" fmla="*/ 828061 w 828061"/>
              <a:gd name="connsiteY21" fmla="*/ 71060 h 1988400"/>
              <a:gd name="connsiteX22" fmla="*/ 809821 w 828061"/>
              <a:gd name="connsiteY22" fmla="*/ 26221 h 1988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828061" h="1988400">
                <a:moveTo>
                  <a:pt x="809821" y="26221"/>
                </a:moveTo>
                <a:cubicBezTo>
                  <a:pt x="798130" y="14289"/>
                  <a:pt x="782195" y="7462"/>
                  <a:pt x="765488" y="7221"/>
                </a:cubicBezTo>
                <a:lnTo>
                  <a:pt x="114616" y="1"/>
                </a:lnTo>
                <a:lnTo>
                  <a:pt x="113919" y="1"/>
                </a:lnTo>
                <a:cubicBezTo>
                  <a:pt x="78940" y="-189"/>
                  <a:pt x="50428" y="28007"/>
                  <a:pt x="50238" y="62985"/>
                </a:cubicBezTo>
                <a:cubicBezTo>
                  <a:pt x="50048" y="97964"/>
                  <a:pt x="78244" y="126477"/>
                  <a:pt x="113222" y="126667"/>
                </a:cubicBezTo>
                <a:lnTo>
                  <a:pt x="591766" y="131987"/>
                </a:lnTo>
                <a:cubicBezTo>
                  <a:pt x="592589" y="131987"/>
                  <a:pt x="592779" y="132493"/>
                  <a:pt x="592146" y="133063"/>
                </a:cubicBezTo>
                <a:cubicBezTo>
                  <a:pt x="110645" y="579218"/>
                  <a:pt x="-98113" y="1247279"/>
                  <a:pt x="43683" y="1888208"/>
                </a:cubicBezTo>
                <a:cubicBezTo>
                  <a:pt x="47609" y="1905815"/>
                  <a:pt x="51834" y="1923377"/>
                  <a:pt x="56349" y="1940901"/>
                </a:cubicBezTo>
                <a:cubicBezTo>
                  <a:pt x="63563" y="1968837"/>
                  <a:pt x="88744" y="1988363"/>
                  <a:pt x="117592" y="1988400"/>
                </a:cubicBezTo>
                <a:cubicBezTo>
                  <a:pt x="122957" y="1988407"/>
                  <a:pt x="128302" y="1987729"/>
                  <a:pt x="133489" y="1986374"/>
                </a:cubicBezTo>
                <a:cubicBezTo>
                  <a:pt x="167340" y="1977621"/>
                  <a:pt x="187695" y="1943092"/>
                  <a:pt x="178962" y="1909234"/>
                </a:cubicBezTo>
                <a:cubicBezTo>
                  <a:pt x="174738" y="1893021"/>
                  <a:pt x="170811" y="1876745"/>
                  <a:pt x="167182" y="1860405"/>
                </a:cubicBezTo>
                <a:cubicBezTo>
                  <a:pt x="33087" y="1254011"/>
                  <a:pt x="236253" y="622418"/>
                  <a:pt x="698735" y="207923"/>
                </a:cubicBezTo>
                <a:cubicBezTo>
                  <a:pt x="699368" y="207416"/>
                  <a:pt x="699875" y="207923"/>
                  <a:pt x="699812" y="208429"/>
                </a:cubicBezTo>
                <a:lnTo>
                  <a:pt x="694175" y="721996"/>
                </a:lnTo>
                <a:cubicBezTo>
                  <a:pt x="693789" y="756975"/>
                  <a:pt x="721826" y="785639"/>
                  <a:pt x="756805" y="786025"/>
                </a:cubicBezTo>
                <a:cubicBezTo>
                  <a:pt x="756805" y="786025"/>
                  <a:pt x="756811" y="786025"/>
                  <a:pt x="756811" y="786025"/>
                </a:cubicBezTo>
                <a:lnTo>
                  <a:pt x="757508" y="786025"/>
                </a:lnTo>
                <a:cubicBezTo>
                  <a:pt x="792214" y="786025"/>
                  <a:pt x="820461" y="758096"/>
                  <a:pt x="820841" y="723389"/>
                </a:cubicBezTo>
                <a:lnTo>
                  <a:pt x="828061" y="71060"/>
                </a:lnTo>
                <a:cubicBezTo>
                  <a:pt x="828156" y="54290"/>
                  <a:pt x="821601" y="38165"/>
                  <a:pt x="809821" y="26221"/>
                </a:cubicBezTo>
                <a:close/>
              </a:path>
            </a:pathLst>
          </a:custGeom>
          <a:solidFill>
            <a:schemeClr val="bg1">
              <a:lumMod val="75000"/>
            </a:schemeClr>
          </a:solidFill>
          <a:ln w="63302" cap="flat">
            <a:no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FF847FE7-8BAB-4A03-9672-E53B2FB390B6}"/>
              </a:ext>
            </a:extLst>
          </p:cNvPr>
          <p:cNvSpPr/>
          <p:nvPr/>
        </p:nvSpPr>
        <p:spPr>
          <a:xfrm rot="6294035" flipV="1">
            <a:off x="1210713" y="-469708"/>
            <a:ext cx="1742293" cy="1614698"/>
          </a:xfrm>
          <a:custGeom>
            <a:avLst/>
            <a:gdLst>
              <a:gd name="connsiteX0" fmla="*/ 1711263 w 1742293"/>
              <a:gd name="connsiteY0" fmla="*/ 936788 h 1614698"/>
              <a:gd name="connsiteX1" fmla="*/ 1624496 w 1742293"/>
              <a:gd name="connsiteY1" fmla="*/ 959018 h 1614698"/>
              <a:gd name="connsiteX2" fmla="*/ 1624496 w 1742293"/>
              <a:gd name="connsiteY2" fmla="*/ 959018 h 1614698"/>
              <a:gd name="connsiteX3" fmla="*/ 1380665 w 1742293"/>
              <a:gd name="connsiteY3" fmla="*/ 1370681 h 1614698"/>
              <a:gd name="connsiteX4" fmla="*/ 1379525 w 1742293"/>
              <a:gd name="connsiteY4" fmla="*/ 1370681 h 1614698"/>
              <a:gd name="connsiteX5" fmla="*/ 133704 w 1742293"/>
              <a:gd name="connsiteY5" fmla="*/ 18017 h 1614698"/>
              <a:gd name="connsiteX6" fmla="*/ 81771 w 1742293"/>
              <a:gd name="connsiteY6" fmla="*/ 2754 h 1614698"/>
              <a:gd name="connsiteX7" fmla="*/ 2756 w 1742293"/>
              <a:gd name="connsiteY7" fmla="*/ 44927 h 1614698"/>
              <a:gd name="connsiteX8" fmla="*/ 44930 w 1742293"/>
              <a:gd name="connsiteY8" fmla="*/ 123942 h 1614698"/>
              <a:gd name="connsiteX9" fmla="*/ 47761 w 1742293"/>
              <a:gd name="connsiteY9" fmla="*/ 124733 h 1614698"/>
              <a:gd name="connsiteX10" fmla="*/ 96020 w 1742293"/>
              <a:gd name="connsiteY10" fmla="*/ 138983 h 1614698"/>
              <a:gd name="connsiteX11" fmla="*/ 1261346 w 1742293"/>
              <a:gd name="connsiteY11" fmla="*/ 1425591 h 1614698"/>
              <a:gd name="connsiteX12" fmla="*/ 1260396 w 1742293"/>
              <a:gd name="connsiteY12" fmla="*/ 1426288 h 1614698"/>
              <a:gd name="connsiteX13" fmla="*/ 818522 w 1742293"/>
              <a:gd name="connsiteY13" fmla="*/ 1164596 h 1614698"/>
              <a:gd name="connsiteX14" fmla="*/ 732142 w 1742293"/>
              <a:gd name="connsiteY14" fmla="*/ 1188263 h 1614698"/>
              <a:gd name="connsiteX15" fmla="*/ 753922 w 1742293"/>
              <a:gd name="connsiteY15" fmla="*/ 1273529 h 1614698"/>
              <a:gd name="connsiteX16" fmla="*/ 1315052 w 1742293"/>
              <a:gd name="connsiteY16" fmla="*/ 1605836 h 1614698"/>
              <a:gd name="connsiteX17" fmla="*/ 1362995 w 1742293"/>
              <a:gd name="connsiteY17" fmla="*/ 1612740 h 1614698"/>
              <a:gd name="connsiteX18" fmla="*/ 1401818 w 1742293"/>
              <a:gd name="connsiteY18" fmla="*/ 1583670 h 1614698"/>
              <a:gd name="connsiteX19" fmla="*/ 1733429 w 1742293"/>
              <a:gd name="connsiteY19" fmla="*/ 1023554 h 1614698"/>
              <a:gd name="connsiteX20" fmla="*/ 1711263 w 1742293"/>
              <a:gd name="connsiteY20" fmla="*/ 936788 h 1614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742293" h="1614698">
                <a:moveTo>
                  <a:pt x="1711263" y="936788"/>
                </a:moveTo>
                <a:cubicBezTo>
                  <a:pt x="1681167" y="918966"/>
                  <a:pt x="1642319" y="928915"/>
                  <a:pt x="1624496" y="959018"/>
                </a:cubicBezTo>
                <a:cubicBezTo>
                  <a:pt x="1624496" y="959018"/>
                  <a:pt x="1624496" y="959018"/>
                  <a:pt x="1624496" y="959018"/>
                </a:cubicBezTo>
                <a:lnTo>
                  <a:pt x="1380665" y="1370681"/>
                </a:lnTo>
                <a:cubicBezTo>
                  <a:pt x="1380221" y="1371378"/>
                  <a:pt x="1379715" y="1371315"/>
                  <a:pt x="1379525" y="1370681"/>
                </a:cubicBezTo>
                <a:cubicBezTo>
                  <a:pt x="1233891" y="730569"/>
                  <a:pt x="759698" y="215711"/>
                  <a:pt x="133704" y="18017"/>
                </a:cubicBezTo>
                <a:cubicBezTo>
                  <a:pt x="116540" y="12697"/>
                  <a:pt x="99187" y="7567"/>
                  <a:pt x="81771" y="2754"/>
                </a:cubicBezTo>
                <a:cubicBezTo>
                  <a:pt x="48305" y="-7417"/>
                  <a:pt x="12928" y="11462"/>
                  <a:pt x="2756" y="44927"/>
                </a:cubicBezTo>
                <a:cubicBezTo>
                  <a:pt x="-7421" y="78393"/>
                  <a:pt x="11465" y="113770"/>
                  <a:pt x="44930" y="123942"/>
                </a:cubicBezTo>
                <a:cubicBezTo>
                  <a:pt x="45867" y="124227"/>
                  <a:pt x="46811" y="124493"/>
                  <a:pt x="47761" y="124733"/>
                </a:cubicBezTo>
                <a:cubicBezTo>
                  <a:pt x="63974" y="129249"/>
                  <a:pt x="80061" y="133999"/>
                  <a:pt x="96020" y="138983"/>
                </a:cubicBezTo>
                <a:cubicBezTo>
                  <a:pt x="688240" y="326043"/>
                  <a:pt x="1133648" y="817804"/>
                  <a:pt x="1261346" y="1425591"/>
                </a:cubicBezTo>
                <a:cubicBezTo>
                  <a:pt x="1261346" y="1426351"/>
                  <a:pt x="1261346" y="1426668"/>
                  <a:pt x="1260396" y="1426288"/>
                </a:cubicBezTo>
                <a:lnTo>
                  <a:pt x="818522" y="1164596"/>
                </a:lnTo>
                <a:cubicBezTo>
                  <a:pt x="788135" y="1147281"/>
                  <a:pt x="749458" y="1157877"/>
                  <a:pt x="732142" y="1188263"/>
                </a:cubicBezTo>
                <a:cubicBezTo>
                  <a:pt x="715245" y="1217916"/>
                  <a:pt x="724878" y="1255618"/>
                  <a:pt x="753922" y="1273529"/>
                </a:cubicBezTo>
                <a:lnTo>
                  <a:pt x="1315052" y="1605836"/>
                </a:lnTo>
                <a:cubicBezTo>
                  <a:pt x="1329486" y="1614399"/>
                  <a:pt x="1346731" y="1616882"/>
                  <a:pt x="1362995" y="1612740"/>
                </a:cubicBezTo>
                <a:cubicBezTo>
                  <a:pt x="1379278" y="1608585"/>
                  <a:pt x="1393249" y="1598129"/>
                  <a:pt x="1401818" y="1583670"/>
                </a:cubicBezTo>
                <a:lnTo>
                  <a:pt x="1733429" y="1023554"/>
                </a:lnTo>
                <a:cubicBezTo>
                  <a:pt x="1751264" y="993471"/>
                  <a:pt x="1741339" y="954628"/>
                  <a:pt x="1711263" y="936788"/>
                </a:cubicBezTo>
                <a:close/>
              </a:path>
            </a:pathLst>
          </a:custGeom>
          <a:solidFill>
            <a:srgbClr val="002060"/>
          </a:solidFill>
          <a:ln w="63302" cap="flat">
            <a:noFill/>
            <a:prstDash val="solid"/>
            <a:miter/>
          </a:ln>
        </p:spPr>
        <p:txBody>
          <a:bodyPr rtlCol="0" anchor="ctr"/>
          <a:lstStyle/>
          <a:p>
            <a:endParaRPr lang="en-US"/>
          </a:p>
        </p:txBody>
      </p:sp>
      <p:sp>
        <p:nvSpPr>
          <p:cNvPr id="13" name="Freeform: Shape 12">
            <a:extLst>
              <a:ext uri="{FF2B5EF4-FFF2-40B4-BE49-F238E27FC236}">
                <a16:creationId xmlns:a16="http://schemas.microsoft.com/office/drawing/2014/main" id="{57F09041-8777-4B5A-893C-9C99B69AC7AA}"/>
              </a:ext>
            </a:extLst>
          </p:cNvPr>
          <p:cNvSpPr/>
          <p:nvPr/>
        </p:nvSpPr>
        <p:spPr>
          <a:xfrm rot="5400000">
            <a:off x="164716" y="5049126"/>
            <a:ext cx="1742293" cy="1614698"/>
          </a:xfrm>
          <a:custGeom>
            <a:avLst/>
            <a:gdLst>
              <a:gd name="connsiteX0" fmla="*/ 1711263 w 1742293"/>
              <a:gd name="connsiteY0" fmla="*/ 936788 h 1614698"/>
              <a:gd name="connsiteX1" fmla="*/ 1624496 w 1742293"/>
              <a:gd name="connsiteY1" fmla="*/ 959018 h 1614698"/>
              <a:gd name="connsiteX2" fmla="*/ 1624496 w 1742293"/>
              <a:gd name="connsiteY2" fmla="*/ 959018 h 1614698"/>
              <a:gd name="connsiteX3" fmla="*/ 1380665 w 1742293"/>
              <a:gd name="connsiteY3" fmla="*/ 1370681 h 1614698"/>
              <a:gd name="connsiteX4" fmla="*/ 1379525 w 1742293"/>
              <a:gd name="connsiteY4" fmla="*/ 1370681 h 1614698"/>
              <a:gd name="connsiteX5" fmla="*/ 133704 w 1742293"/>
              <a:gd name="connsiteY5" fmla="*/ 18017 h 1614698"/>
              <a:gd name="connsiteX6" fmla="*/ 81771 w 1742293"/>
              <a:gd name="connsiteY6" fmla="*/ 2754 h 1614698"/>
              <a:gd name="connsiteX7" fmla="*/ 2756 w 1742293"/>
              <a:gd name="connsiteY7" fmla="*/ 44927 h 1614698"/>
              <a:gd name="connsiteX8" fmla="*/ 44930 w 1742293"/>
              <a:gd name="connsiteY8" fmla="*/ 123942 h 1614698"/>
              <a:gd name="connsiteX9" fmla="*/ 47761 w 1742293"/>
              <a:gd name="connsiteY9" fmla="*/ 124733 h 1614698"/>
              <a:gd name="connsiteX10" fmla="*/ 96020 w 1742293"/>
              <a:gd name="connsiteY10" fmla="*/ 138983 h 1614698"/>
              <a:gd name="connsiteX11" fmla="*/ 1261346 w 1742293"/>
              <a:gd name="connsiteY11" fmla="*/ 1425591 h 1614698"/>
              <a:gd name="connsiteX12" fmla="*/ 1260396 w 1742293"/>
              <a:gd name="connsiteY12" fmla="*/ 1426288 h 1614698"/>
              <a:gd name="connsiteX13" fmla="*/ 818522 w 1742293"/>
              <a:gd name="connsiteY13" fmla="*/ 1164596 h 1614698"/>
              <a:gd name="connsiteX14" fmla="*/ 732142 w 1742293"/>
              <a:gd name="connsiteY14" fmla="*/ 1188263 h 1614698"/>
              <a:gd name="connsiteX15" fmla="*/ 753922 w 1742293"/>
              <a:gd name="connsiteY15" fmla="*/ 1273529 h 1614698"/>
              <a:gd name="connsiteX16" fmla="*/ 1315052 w 1742293"/>
              <a:gd name="connsiteY16" fmla="*/ 1605836 h 1614698"/>
              <a:gd name="connsiteX17" fmla="*/ 1362995 w 1742293"/>
              <a:gd name="connsiteY17" fmla="*/ 1612740 h 1614698"/>
              <a:gd name="connsiteX18" fmla="*/ 1401818 w 1742293"/>
              <a:gd name="connsiteY18" fmla="*/ 1583670 h 1614698"/>
              <a:gd name="connsiteX19" fmla="*/ 1733429 w 1742293"/>
              <a:gd name="connsiteY19" fmla="*/ 1023554 h 1614698"/>
              <a:gd name="connsiteX20" fmla="*/ 1711263 w 1742293"/>
              <a:gd name="connsiteY20" fmla="*/ 936788 h 1614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742293" h="1614698">
                <a:moveTo>
                  <a:pt x="1711263" y="936788"/>
                </a:moveTo>
                <a:cubicBezTo>
                  <a:pt x="1681167" y="918966"/>
                  <a:pt x="1642319" y="928915"/>
                  <a:pt x="1624496" y="959018"/>
                </a:cubicBezTo>
                <a:cubicBezTo>
                  <a:pt x="1624496" y="959018"/>
                  <a:pt x="1624496" y="959018"/>
                  <a:pt x="1624496" y="959018"/>
                </a:cubicBezTo>
                <a:lnTo>
                  <a:pt x="1380665" y="1370681"/>
                </a:lnTo>
                <a:cubicBezTo>
                  <a:pt x="1380221" y="1371378"/>
                  <a:pt x="1379715" y="1371315"/>
                  <a:pt x="1379525" y="1370681"/>
                </a:cubicBezTo>
                <a:cubicBezTo>
                  <a:pt x="1233891" y="730569"/>
                  <a:pt x="759698" y="215711"/>
                  <a:pt x="133704" y="18017"/>
                </a:cubicBezTo>
                <a:cubicBezTo>
                  <a:pt x="116540" y="12697"/>
                  <a:pt x="99187" y="7567"/>
                  <a:pt x="81771" y="2754"/>
                </a:cubicBezTo>
                <a:cubicBezTo>
                  <a:pt x="48305" y="-7417"/>
                  <a:pt x="12928" y="11462"/>
                  <a:pt x="2756" y="44927"/>
                </a:cubicBezTo>
                <a:cubicBezTo>
                  <a:pt x="-7421" y="78393"/>
                  <a:pt x="11465" y="113770"/>
                  <a:pt x="44930" y="123942"/>
                </a:cubicBezTo>
                <a:cubicBezTo>
                  <a:pt x="45867" y="124227"/>
                  <a:pt x="46811" y="124493"/>
                  <a:pt x="47761" y="124733"/>
                </a:cubicBezTo>
                <a:cubicBezTo>
                  <a:pt x="63974" y="129249"/>
                  <a:pt x="80061" y="133999"/>
                  <a:pt x="96020" y="138983"/>
                </a:cubicBezTo>
                <a:cubicBezTo>
                  <a:pt x="688240" y="326043"/>
                  <a:pt x="1133648" y="817804"/>
                  <a:pt x="1261346" y="1425591"/>
                </a:cubicBezTo>
                <a:cubicBezTo>
                  <a:pt x="1261346" y="1426351"/>
                  <a:pt x="1261346" y="1426668"/>
                  <a:pt x="1260396" y="1426288"/>
                </a:cubicBezTo>
                <a:lnTo>
                  <a:pt x="818522" y="1164596"/>
                </a:lnTo>
                <a:cubicBezTo>
                  <a:pt x="788135" y="1147281"/>
                  <a:pt x="749458" y="1157877"/>
                  <a:pt x="732142" y="1188263"/>
                </a:cubicBezTo>
                <a:cubicBezTo>
                  <a:pt x="715245" y="1217916"/>
                  <a:pt x="724878" y="1255618"/>
                  <a:pt x="753922" y="1273529"/>
                </a:cubicBezTo>
                <a:lnTo>
                  <a:pt x="1315052" y="1605836"/>
                </a:lnTo>
                <a:cubicBezTo>
                  <a:pt x="1329486" y="1614399"/>
                  <a:pt x="1346731" y="1616882"/>
                  <a:pt x="1362995" y="1612740"/>
                </a:cubicBezTo>
                <a:cubicBezTo>
                  <a:pt x="1379278" y="1608585"/>
                  <a:pt x="1393249" y="1598129"/>
                  <a:pt x="1401818" y="1583670"/>
                </a:cubicBezTo>
                <a:lnTo>
                  <a:pt x="1733429" y="1023554"/>
                </a:lnTo>
                <a:cubicBezTo>
                  <a:pt x="1751264" y="993471"/>
                  <a:pt x="1741339" y="954628"/>
                  <a:pt x="1711263" y="936788"/>
                </a:cubicBezTo>
                <a:close/>
              </a:path>
            </a:pathLst>
          </a:custGeom>
          <a:solidFill>
            <a:schemeClr val="accent6"/>
          </a:solidFill>
          <a:ln w="63302" cap="flat">
            <a:noFill/>
            <a:prstDash val="solid"/>
            <a:miter/>
          </a:ln>
        </p:spPr>
        <p:txBody>
          <a:bodyPr rtlCol="0" anchor="ctr"/>
          <a:lstStyle/>
          <a:p>
            <a:endParaRPr lang="en-US"/>
          </a:p>
        </p:txBody>
      </p:sp>
      <p:sp>
        <p:nvSpPr>
          <p:cNvPr id="14" name="TextBox 13">
            <a:extLst>
              <a:ext uri="{FF2B5EF4-FFF2-40B4-BE49-F238E27FC236}">
                <a16:creationId xmlns:a16="http://schemas.microsoft.com/office/drawing/2014/main" id="{A2A09AFD-C325-4453-9FAB-5218682B3BF7}"/>
              </a:ext>
            </a:extLst>
          </p:cNvPr>
          <p:cNvSpPr txBox="1"/>
          <p:nvPr/>
        </p:nvSpPr>
        <p:spPr>
          <a:xfrm>
            <a:off x="6401023" y="954432"/>
            <a:ext cx="5462172" cy="4524315"/>
          </a:xfrm>
          <a:prstGeom prst="rect">
            <a:avLst/>
          </a:prstGeom>
          <a:noFill/>
        </p:spPr>
        <p:txBody>
          <a:bodyPr wrap="square" rtlCol="0">
            <a:spAutoFit/>
          </a:bodyPr>
          <a:lstStyle/>
          <a:p>
            <a:r>
              <a:rPr lang="en-US" sz="3200" dirty="0">
                <a:solidFill>
                  <a:schemeClr val="accent3"/>
                </a:solidFill>
                <a:latin typeface="Bahnschrift" panose="020B0502040204020203" pitchFamily="34" charset="0"/>
              </a:rPr>
              <a:t>Lack of employment, underemployment, employment instability</a:t>
            </a:r>
          </a:p>
          <a:p>
            <a:endParaRPr lang="en-US" sz="3200" dirty="0">
              <a:solidFill>
                <a:schemeClr val="accent3"/>
              </a:solidFill>
              <a:latin typeface="Bahnschrift" panose="020B0502040204020203" pitchFamily="34" charset="0"/>
            </a:endParaRPr>
          </a:p>
          <a:p>
            <a:r>
              <a:rPr lang="en-US" sz="3200" dirty="0">
                <a:solidFill>
                  <a:schemeClr val="accent3"/>
                </a:solidFill>
                <a:latin typeface="Bahnschrift" panose="020B0502040204020203" pitchFamily="34" charset="0"/>
              </a:rPr>
              <a:t>Gender-based violence</a:t>
            </a:r>
          </a:p>
          <a:p>
            <a:endParaRPr lang="en-US" sz="3200" dirty="0">
              <a:solidFill>
                <a:schemeClr val="accent3"/>
              </a:solidFill>
              <a:latin typeface="Bahnschrift" panose="020B0502040204020203" pitchFamily="34" charset="0"/>
            </a:endParaRPr>
          </a:p>
          <a:p>
            <a:r>
              <a:rPr lang="en-US" sz="3200" dirty="0">
                <a:solidFill>
                  <a:schemeClr val="accent3"/>
                </a:solidFill>
                <a:latin typeface="Bahnschrift" panose="020B0502040204020203" pitchFamily="34" charset="0"/>
              </a:rPr>
              <a:t>Chronic health conditions</a:t>
            </a:r>
          </a:p>
          <a:p>
            <a:endParaRPr lang="en-US" sz="3200" dirty="0">
              <a:solidFill>
                <a:schemeClr val="accent3"/>
              </a:solidFill>
              <a:latin typeface="Bahnschrift" panose="020B0502040204020203" pitchFamily="34" charset="0"/>
            </a:endParaRPr>
          </a:p>
          <a:p>
            <a:r>
              <a:rPr lang="en-US" sz="3200" dirty="0">
                <a:solidFill>
                  <a:schemeClr val="accent3"/>
                </a:solidFill>
                <a:latin typeface="Bahnschrift" panose="020B0502040204020203" pitchFamily="34" charset="0"/>
              </a:rPr>
              <a:t>Medication, self-medication</a:t>
            </a:r>
          </a:p>
        </p:txBody>
      </p:sp>
    </p:spTree>
    <p:extLst>
      <p:ext uri="{BB962C8B-B14F-4D97-AF65-F5344CB8AC3E}">
        <p14:creationId xmlns:p14="http://schemas.microsoft.com/office/powerpoint/2010/main" val="16702941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89FDE872-AB9E-4C3A-BCE5-5CF14E8CD684}"/>
              </a:ext>
            </a:extLst>
          </p:cNvPr>
          <p:cNvSpPr/>
          <p:nvPr/>
        </p:nvSpPr>
        <p:spPr>
          <a:xfrm>
            <a:off x="1874226" y="4079877"/>
            <a:ext cx="794085" cy="79408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reeform: Shape 5">
            <a:extLst>
              <a:ext uri="{FF2B5EF4-FFF2-40B4-BE49-F238E27FC236}">
                <a16:creationId xmlns:a16="http://schemas.microsoft.com/office/drawing/2014/main" id="{F24F3B95-6DDB-4606-909D-20B5BCE5D73E}"/>
              </a:ext>
            </a:extLst>
          </p:cNvPr>
          <p:cNvSpPr/>
          <p:nvPr/>
        </p:nvSpPr>
        <p:spPr>
          <a:xfrm>
            <a:off x="1748133" y="3970257"/>
            <a:ext cx="1013326" cy="1013326"/>
          </a:xfrm>
          <a:custGeom>
            <a:avLst/>
            <a:gdLst>
              <a:gd name="connsiteX0" fmla="*/ 506663 w 1013326"/>
              <a:gd name="connsiteY0" fmla="*/ 126666 h 1013326"/>
              <a:gd name="connsiteX1" fmla="*/ 886661 w 1013326"/>
              <a:gd name="connsiteY1" fmla="*/ 506663 h 1013326"/>
              <a:gd name="connsiteX2" fmla="*/ 506663 w 1013326"/>
              <a:gd name="connsiteY2" fmla="*/ 886661 h 1013326"/>
              <a:gd name="connsiteX3" fmla="*/ 126666 w 1013326"/>
              <a:gd name="connsiteY3" fmla="*/ 506663 h 1013326"/>
              <a:gd name="connsiteX4" fmla="*/ 506663 w 1013326"/>
              <a:gd name="connsiteY4" fmla="*/ 126666 h 1013326"/>
              <a:gd name="connsiteX5" fmla="*/ 506663 w 1013326"/>
              <a:gd name="connsiteY5" fmla="*/ 0 h 1013326"/>
              <a:gd name="connsiteX6" fmla="*/ 0 w 1013326"/>
              <a:gd name="connsiteY6" fmla="*/ 506663 h 1013326"/>
              <a:gd name="connsiteX7" fmla="*/ 506663 w 1013326"/>
              <a:gd name="connsiteY7" fmla="*/ 1013326 h 1013326"/>
              <a:gd name="connsiteX8" fmla="*/ 1013326 w 1013326"/>
              <a:gd name="connsiteY8" fmla="*/ 506663 h 1013326"/>
              <a:gd name="connsiteX9" fmla="*/ 506663 w 1013326"/>
              <a:gd name="connsiteY9" fmla="*/ 0 h 1013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13326" h="1013326">
                <a:moveTo>
                  <a:pt x="506663" y="126666"/>
                </a:moveTo>
                <a:cubicBezTo>
                  <a:pt x="716529" y="126666"/>
                  <a:pt x="886661" y="296797"/>
                  <a:pt x="886661" y="506663"/>
                </a:cubicBezTo>
                <a:cubicBezTo>
                  <a:pt x="886661" y="716529"/>
                  <a:pt x="716529" y="886661"/>
                  <a:pt x="506663" y="886661"/>
                </a:cubicBezTo>
                <a:cubicBezTo>
                  <a:pt x="296797" y="886661"/>
                  <a:pt x="126666" y="716529"/>
                  <a:pt x="126666" y="506663"/>
                </a:cubicBezTo>
                <a:cubicBezTo>
                  <a:pt x="126913" y="296898"/>
                  <a:pt x="296898" y="126913"/>
                  <a:pt x="506663" y="126666"/>
                </a:cubicBezTo>
                <a:moveTo>
                  <a:pt x="506663" y="0"/>
                </a:moveTo>
                <a:cubicBezTo>
                  <a:pt x="226839" y="0"/>
                  <a:pt x="0" y="226839"/>
                  <a:pt x="0" y="506663"/>
                </a:cubicBezTo>
                <a:cubicBezTo>
                  <a:pt x="0" y="786487"/>
                  <a:pt x="226839" y="1013326"/>
                  <a:pt x="506663" y="1013326"/>
                </a:cubicBezTo>
                <a:cubicBezTo>
                  <a:pt x="786487" y="1013326"/>
                  <a:pt x="1013326" y="786487"/>
                  <a:pt x="1013326" y="506663"/>
                </a:cubicBezTo>
                <a:cubicBezTo>
                  <a:pt x="1013326" y="226839"/>
                  <a:pt x="786487" y="0"/>
                  <a:pt x="506663" y="0"/>
                </a:cubicBezTo>
                <a:close/>
              </a:path>
            </a:pathLst>
          </a:custGeom>
          <a:solidFill>
            <a:srgbClr val="002060"/>
          </a:solidFill>
          <a:ln w="63302" cap="flat">
            <a:noFill/>
            <a:prstDash val="solid"/>
            <a:miter/>
          </a:ln>
        </p:spPr>
        <p:txBody>
          <a:bodyPr rtlCol="0" anchor="ctr"/>
          <a:lstStyle/>
          <a:p>
            <a:endParaRPr lang="en-US"/>
          </a:p>
        </p:txBody>
      </p:sp>
      <p:sp>
        <p:nvSpPr>
          <p:cNvPr id="7" name="Freeform: Shape 6">
            <a:extLst>
              <a:ext uri="{FF2B5EF4-FFF2-40B4-BE49-F238E27FC236}">
                <a16:creationId xmlns:a16="http://schemas.microsoft.com/office/drawing/2014/main" id="{3BE26EB4-A65D-4263-9E54-6FA7A550CF12}"/>
              </a:ext>
            </a:extLst>
          </p:cNvPr>
          <p:cNvSpPr/>
          <p:nvPr/>
        </p:nvSpPr>
        <p:spPr>
          <a:xfrm>
            <a:off x="4819778" y="3537060"/>
            <a:ext cx="1013326" cy="1013326"/>
          </a:xfrm>
          <a:custGeom>
            <a:avLst/>
            <a:gdLst>
              <a:gd name="connsiteX0" fmla="*/ 506663 w 1013326"/>
              <a:gd name="connsiteY0" fmla="*/ 126666 h 1013326"/>
              <a:gd name="connsiteX1" fmla="*/ 886661 w 1013326"/>
              <a:gd name="connsiteY1" fmla="*/ 506663 h 1013326"/>
              <a:gd name="connsiteX2" fmla="*/ 506663 w 1013326"/>
              <a:gd name="connsiteY2" fmla="*/ 886661 h 1013326"/>
              <a:gd name="connsiteX3" fmla="*/ 126666 w 1013326"/>
              <a:gd name="connsiteY3" fmla="*/ 506663 h 1013326"/>
              <a:gd name="connsiteX4" fmla="*/ 506663 w 1013326"/>
              <a:gd name="connsiteY4" fmla="*/ 126666 h 1013326"/>
              <a:gd name="connsiteX5" fmla="*/ 506663 w 1013326"/>
              <a:gd name="connsiteY5" fmla="*/ 0 h 1013326"/>
              <a:gd name="connsiteX6" fmla="*/ 0 w 1013326"/>
              <a:gd name="connsiteY6" fmla="*/ 506663 h 1013326"/>
              <a:gd name="connsiteX7" fmla="*/ 506663 w 1013326"/>
              <a:gd name="connsiteY7" fmla="*/ 1013327 h 1013326"/>
              <a:gd name="connsiteX8" fmla="*/ 1013326 w 1013326"/>
              <a:gd name="connsiteY8" fmla="*/ 506663 h 1013326"/>
              <a:gd name="connsiteX9" fmla="*/ 506663 w 1013326"/>
              <a:gd name="connsiteY9" fmla="*/ 0 h 1013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13326" h="1013326">
                <a:moveTo>
                  <a:pt x="506663" y="126666"/>
                </a:moveTo>
                <a:cubicBezTo>
                  <a:pt x="716529" y="126666"/>
                  <a:pt x="886661" y="296797"/>
                  <a:pt x="886661" y="506663"/>
                </a:cubicBezTo>
                <a:cubicBezTo>
                  <a:pt x="886661" y="716530"/>
                  <a:pt x="716529" y="886661"/>
                  <a:pt x="506663" y="886661"/>
                </a:cubicBezTo>
                <a:cubicBezTo>
                  <a:pt x="296797" y="886661"/>
                  <a:pt x="126666" y="716530"/>
                  <a:pt x="126666" y="506663"/>
                </a:cubicBezTo>
                <a:cubicBezTo>
                  <a:pt x="126913" y="296898"/>
                  <a:pt x="296898" y="126913"/>
                  <a:pt x="506663" y="126666"/>
                </a:cubicBezTo>
                <a:moveTo>
                  <a:pt x="506663" y="0"/>
                </a:moveTo>
                <a:cubicBezTo>
                  <a:pt x="226840" y="0"/>
                  <a:pt x="0" y="226839"/>
                  <a:pt x="0" y="506663"/>
                </a:cubicBezTo>
                <a:cubicBezTo>
                  <a:pt x="0" y="786487"/>
                  <a:pt x="226840" y="1013327"/>
                  <a:pt x="506663" y="1013327"/>
                </a:cubicBezTo>
                <a:cubicBezTo>
                  <a:pt x="786487" y="1013327"/>
                  <a:pt x="1013326" y="786487"/>
                  <a:pt x="1013326" y="506663"/>
                </a:cubicBezTo>
                <a:cubicBezTo>
                  <a:pt x="1013326" y="226839"/>
                  <a:pt x="786487" y="0"/>
                  <a:pt x="506663" y="0"/>
                </a:cubicBezTo>
                <a:close/>
              </a:path>
            </a:pathLst>
          </a:custGeom>
          <a:solidFill>
            <a:srgbClr val="002060"/>
          </a:solidFill>
          <a:ln w="63302" cap="flat">
            <a:noFill/>
            <a:prstDash val="solid"/>
            <a:miter/>
          </a:ln>
        </p:spPr>
        <p:txBody>
          <a:bodyPr rtlCol="0" anchor="ctr"/>
          <a:lstStyle/>
          <a:p>
            <a:endParaRPr lang="en-US"/>
          </a:p>
        </p:txBody>
      </p:sp>
      <p:sp>
        <p:nvSpPr>
          <p:cNvPr id="8" name="Freeform: Shape 7">
            <a:extLst>
              <a:ext uri="{FF2B5EF4-FFF2-40B4-BE49-F238E27FC236}">
                <a16:creationId xmlns:a16="http://schemas.microsoft.com/office/drawing/2014/main" id="{4A88C93D-FD27-4541-8F78-BF6868C1C9D9}"/>
              </a:ext>
            </a:extLst>
          </p:cNvPr>
          <p:cNvSpPr/>
          <p:nvPr/>
        </p:nvSpPr>
        <p:spPr>
          <a:xfrm>
            <a:off x="2935624" y="1118376"/>
            <a:ext cx="1013326" cy="1013326"/>
          </a:xfrm>
          <a:custGeom>
            <a:avLst/>
            <a:gdLst>
              <a:gd name="connsiteX0" fmla="*/ 506663 w 1013326"/>
              <a:gd name="connsiteY0" fmla="*/ 126666 h 1013326"/>
              <a:gd name="connsiteX1" fmla="*/ 886661 w 1013326"/>
              <a:gd name="connsiteY1" fmla="*/ 506663 h 1013326"/>
              <a:gd name="connsiteX2" fmla="*/ 506663 w 1013326"/>
              <a:gd name="connsiteY2" fmla="*/ 886661 h 1013326"/>
              <a:gd name="connsiteX3" fmla="*/ 126666 w 1013326"/>
              <a:gd name="connsiteY3" fmla="*/ 506663 h 1013326"/>
              <a:gd name="connsiteX4" fmla="*/ 506663 w 1013326"/>
              <a:gd name="connsiteY4" fmla="*/ 126666 h 1013326"/>
              <a:gd name="connsiteX5" fmla="*/ 506663 w 1013326"/>
              <a:gd name="connsiteY5" fmla="*/ 0 h 1013326"/>
              <a:gd name="connsiteX6" fmla="*/ 0 w 1013326"/>
              <a:gd name="connsiteY6" fmla="*/ 506663 h 1013326"/>
              <a:gd name="connsiteX7" fmla="*/ 506663 w 1013326"/>
              <a:gd name="connsiteY7" fmla="*/ 1013326 h 1013326"/>
              <a:gd name="connsiteX8" fmla="*/ 1013326 w 1013326"/>
              <a:gd name="connsiteY8" fmla="*/ 506663 h 1013326"/>
              <a:gd name="connsiteX9" fmla="*/ 506663 w 1013326"/>
              <a:gd name="connsiteY9" fmla="*/ 0 h 1013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13326" h="1013326">
                <a:moveTo>
                  <a:pt x="506663" y="126666"/>
                </a:moveTo>
                <a:cubicBezTo>
                  <a:pt x="716530" y="126666"/>
                  <a:pt x="886661" y="296797"/>
                  <a:pt x="886661" y="506663"/>
                </a:cubicBezTo>
                <a:cubicBezTo>
                  <a:pt x="886661" y="716529"/>
                  <a:pt x="716530" y="886661"/>
                  <a:pt x="506663" y="886661"/>
                </a:cubicBezTo>
                <a:cubicBezTo>
                  <a:pt x="296797" y="886661"/>
                  <a:pt x="126666" y="716529"/>
                  <a:pt x="126666" y="506663"/>
                </a:cubicBezTo>
                <a:cubicBezTo>
                  <a:pt x="126913" y="296898"/>
                  <a:pt x="296898" y="126913"/>
                  <a:pt x="506663" y="126666"/>
                </a:cubicBezTo>
                <a:moveTo>
                  <a:pt x="506663" y="0"/>
                </a:moveTo>
                <a:cubicBezTo>
                  <a:pt x="226839" y="0"/>
                  <a:pt x="0" y="226839"/>
                  <a:pt x="0" y="506663"/>
                </a:cubicBezTo>
                <a:cubicBezTo>
                  <a:pt x="0" y="786487"/>
                  <a:pt x="226839" y="1013326"/>
                  <a:pt x="506663" y="1013326"/>
                </a:cubicBezTo>
                <a:cubicBezTo>
                  <a:pt x="786487" y="1013326"/>
                  <a:pt x="1013326" y="786487"/>
                  <a:pt x="1013326" y="506663"/>
                </a:cubicBezTo>
                <a:cubicBezTo>
                  <a:pt x="1013326" y="226839"/>
                  <a:pt x="786487" y="0"/>
                  <a:pt x="506663" y="0"/>
                </a:cubicBezTo>
                <a:close/>
              </a:path>
            </a:pathLst>
          </a:custGeom>
          <a:solidFill>
            <a:srgbClr val="002060"/>
          </a:solidFill>
          <a:ln w="63302" cap="flat">
            <a:noFill/>
            <a:prstDash val="solid"/>
            <a:miter/>
          </a:ln>
        </p:spPr>
        <p:txBody>
          <a:bodyPr rtlCol="0" anchor="ctr"/>
          <a:lstStyle/>
          <a:p>
            <a:endParaRPr lang="en-US"/>
          </a:p>
        </p:txBody>
      </p:sp>
      <p:sp>
        <p:nvSpPr>
          <p:cNvPr id="9" name="Freeform: Shape 8">
            <a:extLst>
              <a:ext uri="{FF2B5EF4-FFF2-40B4-BE49-F238E27FC236}">
                <a16:creationId xmlns:a16="http://schemas.microsoft.com/office/drawing/2014/main" id="{BB4641F6-50E3-4815-AA30-FE071AB95C7D}"/>
              </a:ext>
            </a:extLst>
          </p:cNvPr>
          <p:cNvSpPr/>
          <p:nvPr/>
        </p:nvSpPr>
        <p:spPr>
          <a:xfrm>
            <a:off x="4089099" y="1601892"/>
            <a:ext cx="1742293" cy="1614698"/>
          </a:xfrm>
          <a:custGeom>
            <a:avLst/>
            <a:gdLst>
              <a:gd name="connsiteX0" fmla="*/ 1711263 w 1742293"/>
              <a:gd name="connsiteY0" fmla="*/ 936788 h 1614698"/>
              <a:gd name="connsiteX1" fmla="*/ 1624496 w 1742293"/>
              <a:gd name="connsiteY1" fmla="*/ 959018 h 1614698"/>
              <a:gd name="connsiteX2" fmla="*/ 1624496 w 1742293"/>
              <a:gd name="connsiteY2" fmla="*/ 959018 h 1614698"/>
              <a:gd name="connsiteX3" fmla="*/ 1380665 w 1742293"/>
              <a:gd name="connsiteY3" fmla="*/ 1370681 h 1614698"/>
              <a:gd name="connsiteX4" fmla="*/ 1379525 w 1742293"/>
              <a:gd name="connsiteY4" fmla="*/ 1370681 h 1614698"/>
              <a:gd name="connsiteX5" fmla="*/ 133704 w 1742293"/>
              <a:gd name="connsiteY5" fmla="*/ 18017 h 1614698"/>
              <a:gd name="connsiteX6" fmla="*/ 81771 w 1742293"/>
              <a:gd name="connsiteY6" fmla="*/ 2754 h 1614698"/>
              <a:gd name="connsiteX7" fmla="*/ 2756 w 1742293"/>
              <a:gd name="connsiteY7" fmla="*/ 44927 h 1614698"/>
              <a:gd name="connsiteX8" fmla="*/ 44930 w 1742293"/>
              <a:gd name="connsiteY8" fmla="*/ 123942 h 1614698"/>
              <a:gd name="connsiteX9" fmla="*/ 47761 w 1742293"/>
              <a:gd name="connsiteY9" fmla="*/ 124733 h 1614698"/>
              <a:gd name="connsiteX10" fmla="*/ 96020 w 1742293"/>
              <a:gd name="connsiteY10" fmla="*/ 138983 h 1614698"/>
              <a:gd name="connsiteX11" fmla="*/ 1261346 w 1742293"/>
              <a:gd name="connsiteY11" fmla="*/ 1425591 h 1614698"/>
              <a:gd name="connsiteX12" fmla="*/ 1260396 w 1742293"/>
              <a:gd name="connsiteY12" fmla="*/ 1426288 h 1614698"/>
              <a:gd name="connsiteX13" fmla="*/ 818522 w 1742293"/>
              <a:gd name="connsiteY13" fmla="*/ 1164596 h 1614698"/>
              <a:gd name="connsiteX14" fmla="*/ 732142 w 1742293"/>
              <a:gd name="connsiteY14" fmla="*/ 1188263 h 1614698"/>
              <a:gd name="connsiteX15" fmla="*/ 753922 w 1742293"/>
              <a:gd name="connsiteY15" fmla="*/ 1273529 h 1614698"/>
              <a:gd name="connsiteX16" fmla="*/ 1315052 w 1742293"/>
              <a:gd name="connsiteY16" fmla="*/ 1605836 h 1614698"/>
              <a:gd name="connsiteX17" fmla="*/ 1362995 w 1742293"/>
              <a:gd name="connsiteY17" fmla="*/ 1612740 h 1614698"/>
              <a:gd name="connsiteX18" fmla="*/ 1401818 w 1742293"/>
              <a:gd name="connsiteY18" fmla="*/ 1583670 h 1614698"/>
              <a:gd name="connsiteX19" fmla="*/ 1733429 w 1742293"/>
              <a:gd name="connsiteY19" fmla="*/ 1023554 h 1614698"/>
              <a:gd name="connsiteX20" fmla="*/ 1711263 w 1742293"/>
              <a:gd name="connsiteY20" fmla="*/ 936788 h 1614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742293" h="1614698">
                <a:moveTo>
                  <a:pt x="1711263" y="936788"/>
                </a:moveTo>
                <a:cubicBezTo>
                  <a:pt x="1681167" y="918966"/>
                  <a:pt x="1642319" y="928915"/>
                  <a:pt x="1624496" y="959018"/>
                </a:cubicBezTo>
                <a:cubicBezTo>
                  <a:pt x="1624496" y="959018"/>
                  <a:pt x="1624496" y="959018"/>
                  <a:pt x="1624496" y="959018"/>
                </a:cubicBezTo>
                <a:lnTo>
                  <a:pt x="1380665" y="1370681"/>
                </a:lnTo>
                <a:cubicBezTo>
                  <a:pt x="1380221" y="1371378"/>
                  <a:pt x="1379715" y="1371315"/>
                  <a:pt x="1379525" y="1370681"/>
                </a:cubicBezTo>
                <a:cubicBezTo>
                  <a:pt x="1233891" y="730569"/>
                  <a:pt x="759698" y="215711"/>
                  <a:pt x="133704" y="18017"/>
                </a:cubicBezTo>
                <a:cubicBezTo>
                  <a:pt x="116540" y="12697"/>
                  <a:pt x="99187" y="7567"/>
                  <a:pt x="81771" y="2754"/>
                </a:cubicBezTo>
                <a:cubicBezTo>
                  <a:pt x="48305" y="-7417"/>
                  <a:pt x="12928" y="11462"/>
                  <a:pt x="2756" y="44927"/>
                </a:cubicBezTo>
                <a:cubicBezTo>
                  <a:pt x="-7421" y="78393"/>
                  <a:pt x="11465" y="113770"/>
                  <a:pt x="44930" y="123942"/>
                </a:cubicBezTo>
                <a:cubicBezTo>
                  <a:pt x="45867" y="124227"/>
                  <a:pt x="46811" y="124493"/>
                  <a:pt x="47761" y="124733"/>
                </a:cubicBezTo>
                <a:cubicBezTo>
                  <a:pt x="63974" y="129249"/>
                  <a:pt x="80061" y="133999"/>
                  <a:pt x="96020" y="138983"/>
                </a:cubicBezTo>
                <a:cubicBezTo>
                  <a:pt x="688240" y="326043"/>
                  <a:pt x="1133648" y="817804"/>
                  <a:pt x="1261346" y="1425591"/>
                </a:cubicBezTo>
                <a:cubicBezTo>
                  <a:pt x="1261346" y="1426351"/>
                  <a:pt x="1261346" y="1426668"/>
                  <a:pt x="1260396" y="1426288"/>
                </a:cubicBezTo>
                <a:lnTo>
                  <a:pt x="818522" y="1164596"/>
                </a:lnTo>
                <a:cubicBezTo>
                  <a:pt x="788135" y="1147281"/>
                  <a:pt x="749458" y="1157877"/>
                  <a:pt x="732142" y="1188263"/>
                </a:cubicBezTo>
                <a:cubicBezTo>
                  <a:pt x="715245" y="1217916"/>
                  <a:pt x="724878" y="1255618"/>
                  <a:pt x="753922" y="1273529"/>
                </a:cubicBezTo>
                <a:lnTo>
                  <a:pt x="1315052" y="1605836"/>
                </a:lnTo>
                <a:cubicBezTo>
                  <a:pt x="1329486" y="1614399"/>
                  <a:pt x="1346731" y="1616882"/>
                  <a:pt x="1362995" y="1612740"/>
                </a:cubicBezTo>
                <a:cubicBezTo>
                  <a:pt x="1379278" y="1608585"/>
                  <a:pt x="1393249" y="1598129"/>
                  <a:pt x="1401818" y="1583670"/>
                </a:cubicBezTo>
                <a:lnTo>
                  <a:pt x="1733429" y="1023554"/>
                </a:lnTo>
                <a:cubicBezTo>
                  <a:pt x="1751264" y="993471"/>
                  <a:pt x="1741339" y="954628"/>
                  <a:pt x="1711263" y="936788"/>
                </a:cubicBezTo>
                <a:close/>
              </a:path>
            </a:pathLst>
          </a:custGeom>
          <a:solidFill>
            <a:srgbClr val="002060"/>
          </a:solidFill>
          <a:ln w="63302"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7F62E27A-B6B6-49C2-AF53-A7DA4524D000}"/>
              </a:ext>
            </a:extLst>
          </p:cNvPr>
          <p:cNvSpPr/>
          <p:nvPr/>
        </p:nvSpPr>
        <p:spPr>
          <a:xfrm>
            <a:off x="2926790" y="4579716"/>
            <a:ext cx="2056407" cy="1060829"/>
          </a:xfrm>
          <a:custGeom>
            <a:avLst/>
            <a:gdLst>
              <a:gd name="connsiteX0" fmla="*/ 2038148 w 2056407"/>
              <a:gd name="connsiteY0" fmla="*/ 19056 h 1060829"/>
              <a:gd name="connsiteX1" fmla="*/ 1948588 w 2056407"/>
              <a:gd name="connsiteY1" fmla="*/ 18049 h 1060829"/>
              <a:gd name="connsiteX2" fmla="*/ 1948531 w 2056407"/>
              <a:gd name="connsiteY2" fmla="*/ 18106 h 1060829"/>
              <a:gd name="connsiteX3" fmla="*/ 1912052 w 2056407"/>
              <a:gd name="connsiteY3" fmla="*/ 52813 h 1060829"/>
              <a:gd name="connsiteX4" fmla="*/ 215173 w 2056407"/>
              <a:gd name="connsiteY4" fmla="*/ 418623 h 1060829"/>
              <a:gd name="connsiteX5" fmla="*/ 215173 w 2056407"/>
              <a:gd name="connsiteY5" fmla="*/ 417484 h 1060829"/>
              <a:gd name="connsiteX6" fmla="*/ 662810 w 2056407"/>
              <a:gd name="connsiteY6" fmla="*/ 165608 h 1060829"/>
              <a:gd name="connsiteX7" fmla="*/ 686940 w 2056407"/>
              <a:gd name="connsiteY7" fmla="*/ 79349 h 1060829"/>
              <a:gd name="connsiteX8" fmla="*/ 600681 w 2056407"/>
              <a:gd name="connsiteY8" fmla="*/ 55219 h 1060829"/>
              <a:gd name="connsiteX9" fmla="*/ 32331 w 2056407"/>
              <a:gd name="connsiteY9" fmla="*/ 375050 h 1060829"/>
              <a:gd name="connsiteX10" fmla="*/ 8126 w 2056407"/>
              <a:gd name="connsiteY10" fmla="*/ 461284 h 1060829"/>
              <a:gd name="connsiteX11" fmla="*/ 8138 w 2056407"/>
              <a:gd name="connsiteY11" fmla="*/ 461310 h 1060829"/>
              <a:gd name="connsiteX12" fmla="*/ 327336 w 2056407"/>
              <a:gd name="connsiteY12" fmla="*/ 1028519 h 1060829"/>
              <a:gd name="connsiteX13" fmla="*/ 413627 w 2056407"/>
              <a:gd name="connsiteY13" fmla="*/ 1052681 h 1060829"/>
              <a:gd name="connsiteX14" fmla="*/ 437788 w 2056407"/>
              <a:gd name="connsiteY14" fmla="*/ 966390 h 1060829"/>
              <a:gd name="connsiteX15" fmla="*/ 203457 w 2056407"/>
              <a:gd name="connsiteY15" fmla="*/ 549533 h 1060829"/>
              <a:gd name="connsiteX16" fmla="*/ 204153 w 2056407"/>
              <a:gd name="connsiteY16" fmla="*/ 548646 h 1060829"/>
              <a:gd name="connsiteX17" fmla="*/ 747613 w 2056407"/>
              <a:gd name="connsiteY17" fmla="*/ 631549 h 1060829"/>
              <a:gd name="connsiteX18" fmla="*/ 1998438 w 2056407"/>
              <a:gd name="connsiteY18" fmla="*/ 145849 h 1060829"/>
              <a:gd name="connsiteX19" fmla="*/ 2037577 w 2056407"/>
              <a:gd name="connsiteY19" fmla="*/ 108609 h 1060829"/>
              <a:gd name="connsiteX20" fmla="*/ 2038148 w 2056407"/>
              <a:gd name="connsiteY20" fmla="*/ 19056 h 10608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056407" h="1060829">
                <a:moveTo>
                  <a:pt x="2038148" y="19056"/>
                </a:moveTo>
                <a:cubicBezTo>
                  <a:pt x="2013695" y="-5954"/>
                  <a:pt x="1973598" y="-6404"/>
                  <a:pt x="1948588" y="18049"/>
                </a:cubicBezTo>
                <a:cubicBezTo>
                  <a:pt x="1948570" y="18068"/>
                  <a:pt x="1948550" y="18087"/>
                  <a:pt x="1948531" y="18106"/>
                </a:cubicBezTo>
                <a:cubicBezTo>
                  <a:pt x="1936498" y="29823"/>
                  <a:pt x="1924402" y="41413"/>
                  <a:pt x="1912052" y="52813"/>
                </a:cubicBezTo>
                <a:cubicBezTo>
                  <a:pt x="1453921" y="472102"/>
                  <a:pt x="805366" y="611916"/>
                  <a:pt x="215173" y="418623"/>
                </a:cubicBezTo>
                <a:cubicBezTo>
                  <a:pt x="214413" y="418623"/>
                  <a:pt x="214350" y="417863"/>
                  <a:pt x="215173" y="417484"/>
                </a:cubicBezTo>
                <a:lnTo>
                  <a:pt x="662810" y="165608"/>
                </a:lnTo>
                <a:cubicBezTo>
                  <a:pt x="693293" y="148452"/>
                  <a:pt x="704097" y="109831"/>
                  <a:pt x="686940" y="79349"/>
                </a:cubicBezTo>
                <a:cubicBezTo>
                  <a:pt x="669783" y="48867"/>
                  <a:pt x="631163" y="38062"/>
                  <a:pt x="600681" y="55219"/>
                </a:cubicBezTo>
                <a:lnTo>
                  <a:pt x="32331" y="375050"/>
                </a:lnTo>
                <a:cubicBezTo>
                  <a:pt x="1837" y="392175"/>
                  <a:pt x="-9006" y="430783"/>
                  <a:pt x="8126" y="461284"/>
                </a:cubicBezTo>
                <a:cubicBezTo>
                  <a:pt x="8126" y="461291"/>
                  <a:pt x="8132" y="461303"/>
                  <a:pt x="8138" y="461310"/>
                </a:cubicBezTo>
                <a:lnTo>
                  <a:pt x="327336" y="1028519"/>
                </a:lnTo>
                <a:cubicBezTo>
                  <a:pt x="344493" y="1059020"/>
                  <a:pt x="383126" y="1069838"/>
                  <a:pt x="413627" y="1052681"/>
                </a:cubicBezTo>
                <a:cubicBezTo>
                  <a:pt x="444128" y="1035524"/>
                  <a:pt x="454945" y="996891"/>
                  <a:pt x="437788" y="966390"/>
                </a:cubicBezTo>
                <a:lnTo>
                  <a:pt x="203457" y="549533"/>
                </a:lnTo>
                <a:cubicBezTo>
                  <a:pt x="203077" y="548773"/>
                  <a:pt x="203457" y="548392"/>
                  <a:pt x="204153" y="548646"/>
                </a:cubicBezTo>
                <a:cubicBezTo>
                  <a:pt x="380073" y="603594"/>
                  <a:pt x="563308" y="631542"/>
                  <a:pt x="747613" y="631549"/>
                </a:cubicBezTo>
                <a:cubicBezTo>
                  <a:pt x="1210691" y="632119"/>
                  <a:pt x="1657092" y="458777"/>
                  <a:pt x="1998438" y="145849"/>
                </a:cubicBezTo>
                <a:cubicBezTo>
                  <a:pt x="2011674" y="133689"/>
                  <a:pt x="2024658" y="121212"/>
                  <a:pt x="2037577" y="108609"/>
                </a:cubicBezTo>
                <a:cubicBezTo>
                  <a:pt x="2062461" y="84035"/>
                  <a:pt x="2062714" y="43946"/>
                  <a:pt x="2038148" y="19056"/>
                </a:cubicBezTo>
                <a:close/>
              </a:path>
            </a:pathLst>
          </a:custGeom>
          <a:solidFill>
            <a:srgbClr val="002060"/>
          </a:solidFill>
          <a:ln w="63302" cap="flat">
            <a:no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6228E7F3-C030-444B-9F51-DD4E83A5AF42}"/>
              </a:ext>
            </a:extLst>
          </p:cNvPr>
          <p:cNvSpPr/>
          <p:nvPr/>
        </p:nvSpPr>
        <p:spPr>
          <a:xfrm>
            <a:off x="1843212" y="1888250"/>
            <a:ext cx="828061" cy="1988400"/>
          </a:xfrm>
          <a:custGeom>
            <a:avLst/>
            <a:gdLst>
              <a:gd name="connsiteX0" fmla="*/ 809821 w 828061"/>
              <a:gd name="connsiteY0" fmla="*/ 26221 h 1988400"/>
              <a:gd name="connsiteX1" fmla="*/ 765488 w 828061"/>
              <a:gd name="connsiteY1" fmla="*/ 7221 h 1988400"/>
              <a:gd name="connsiteX2" fmla="*/ 114616 w 828061"/>
              <a:gd name="connsiteY2" fmla="*/ 1 h 1988400"/>
              <a:gd name="connsiteX3" fmla="*/ 113919 w 828061"/>
              <a:gd name="connsiteY3" fmla="*/ 1 h 1988400"/>
              <a:gd name="connsiteX4" fmla="*/ 50238 w 828061"/>
              <a:gd name="connsiteY4" fmla="*/ 62985 h 1988400"/>
              <a:gd name="connsiteX5" fmla="*/ 113222 w 828061"/>
              <a:gd name="connsiteY5" fmla="*/ 126667 h 1988400"/>
              <a:gd name="connsiteX6" fmla="*/ 591766 w 828061"/>
              <a:gd name="connsiteY6" fmla="*/ 131987 h 1988400"/>
              <a:gd name="connsiteX7" fmla="*/ 592146 w 828061"/>
              <a:gd name="connsiteY7" fmla="*/ 133063 h 1988400"/>
              <a:gd name="connsiteX8" fmla="*/ 43683 w 828061"/>
              <a:gd name="connsiteY8" fmla="*/ 1888208 h 1988400"/>
              <a:gd name="connsiteX9" fmla="*/ 56349 w 828061"/>
              <a:gd name="connsiteY9" fmla="*/ 1940901 h 1988400"/>
              <a:gd name="connsiteX10" fmla="*/ 117592 w 828061"/>
              <a:gd name="connsiteY10" fmla="*/ 1988400 h 1988400"/>
              <a:gd name="connsiteX11" fmla="*/ 133489 w 828061"/>
              <a:gd name="connsiteY11" fmla="*/ 1986374 h 1988400"/>
              <a:gd name="connsiteX12" fmla="*/ 178962 w 828061"/>
              <a:gd name="connsiteY12" fmla="*/ 1909234 h 1988400"/>
              <a:gd name="connsiteX13" fmla="*/ 167182 w 828061"/>
              <a:gd name="connsiteY13" fmla="*/ 1860405 h 1988400"/>
              <a:gd name="connsiteX14" fmla="*/ 698735 w 828061"/>
              <a:gd name="connsiteY14" fmla="*/ 207923 h 1988400"/>
              <a:gd name="connsiteX15" fmla="*/ 699812 w 828061"/>
              <a:gd name="connsiteY15" fmla="*/ 208429 h 1988400"/>
              <a:gd name="connsiteX16" fmla="*/ 694175 w 828061"/>
              <a:gd name="connsiteY16" fmla="*/ 721996 h 1988400"/>
              <a:gd name="connsiteX17" fmla="*/ 756805 w 828061"/>
              <a:gd name="connsiteY17" fmla="*/ 786025 h 1988400"/>
              <a:gd name="connsiteX18" fmla="*/ 756811 w 828061"/>
              <a:gd name="connsiteY18" fmla="*/ 786025 h 1988400"/>
              <a:gd name="connsiteX19" fmla="*/ 757508 w 828061"/>
              <a:gd name="connsiteY19" fmla="*/ 786025 h 1988400"/>
              <a:gd name="connsiteX20" fmla="*/ 820841 w 828061"/>
              <a:gd name="connsiteY20" fmla="*/ 723389 h 1988400"/>
              <a:gd name="connsiteX21" fmla="*/ 828061 w 828061"/>
              <a:gd name="connsiteY21" fmla="*/ 71060 h 1988400"/>
              <a:gd name="connsiteX22" fmla="*/ 809821 w 828061"/>
              <a:gd name="connsiteY22" fmla="*/ 26221 h 1988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828061" h="1988400">
                <a:moveTo>
                  <a:pt x="809821" y="26221"/>
                </a:moveTo>
                <a:cubicBezTo>
                  <a:pt x="798130" y="14289"/>
                  <a:pt x="782195" y="7462"/>
                  <a:pt x="765488" y="7221"/>
                </a:cubicBezTo>
                <a:lnTo>
                  <a:pt x="114616" y="1"/>
                </a:lnTo>
                <a:lnTo>
                  <a:pt x="113919" y="1"/>
                </a:lnTo>
                <a:cubicBezTo>
                  <a:pt x="78940" y="-189"/>
                  <a:pt x="50428" y="28007"/>
                  <a:pt x="50238" y="62985"/>
                </a:cubicBezTo>
                <a:cubicBezTo>
                  <a:pt x="50048" y="97964"/>
                  <a:pt x="78244" y="126477"/>
                  <a:pt x="113222" y="126667"/>
                </a:cubicBezTo>
                <a:lnTo>
                  <a:pt x="591766" y="131987"/>
                </a:lnTo>
                <a:cubicBezTo>
                  <a:pt x="592589" y="131987"/>
                  <a:pt x="592779" y="132493"/>
                  <a:pt x="592146" y="133063"/>
                </a:cubicBezTo>
                <a:cubicBezTo>
                  <a:pt x="110645" y="579218"/>
                  <a:pt x="-98113" y="1247279"/>
                  <a:pt x="43683" y="1888208"/>
                </a:cubicBezTo>
                <a:cubicBezTo>
                  <a:pt x="47609" y="1905815"/>
                  <a:pt x="51834" y="1923377"/>
                  <a:pt x="56349" y="1940901"/>
                </a:cubicBezTo>
                <a:cubicBezTo>
                  <a:pt x="63563" y="1968837"/>
                  <a:pt x="88744" y="1988363"/>
                  <a:pt x="117592" y="1988400"/>
                </a:cubicBezTo>
                <a:cubicBezTo>
                  <a:pt x="122957" y="1988407"/>
                  <a:pt x="128302" y="1987729"/>
                  <a:pt x="133489" y="1986374"/>
                </a:cubicBezTo>
                <a:cubicBezTo>
                  <a:pt x="167340" y="1977621"/>
                  <a:pt x="187695" y="1943092"/>
                  <a:pt x="178962" y="1909234"/>
                </a:cubicBezTo>
                <a:cubicBezTo>
                  <a:pt x="174738" y="1893021"/>
                  <a:pt x="170811" y="1876745"/>
                  <a:pt x="167182" y="1860405"/>
                </a:cubicBezTo>
                <a:cubicBezTo>
                  <a:pt x="33087" y="1254011"/>
                  <a:pt x="236253" y="622418"/>
                  <a:pt x="698735" y="207923"/>
                </a:cubicBezTo>
                <a:cubicBezTo>
                  <a:pt x="699368" y="207416"/>
                  <a:pt x="699875" y="207923"/>
                  <a:pt x="699812" y="208429"/>
                </a:cubicBezTo>
                <a:lnTo>
                  <a:pt x="694175" y="721996"/>
                </a:lnTo>
                <a:cubicBezTo>
                  <a:pt x="693789" y="756975"/>
                  <a:pt x="721826" y="785639"/>
                  <a:pt x="756805" y="786025"/>
                </a:cubicBezTo>
                <a:cubicBezTo>
                  <a:pt x="756805" y="786025"/>
                  <a:pt x="756811" y="786025"/>
                  <a:pt x="756811" y="786025"/>
                </a:cubicBezTo>
                <a:lnTo>
                  <a:pt x="757508" y="786025"/>
                </a:lnTo>
                <a:cubicBezTo>
                  <a:pt x="792214" y="786025"/>
                  <a:pt x="820461" y="758096"/>
                  <a:pt x="820841" y="723389"/>
                </a:cubicBezTo>
                <a:lnTo>
                  <a:pt x="828061" y="71060"/>
                </a:lnTo>
                <a:cubicBezTo>
                  <a:pt x="828156" y="54290"/>
                  <a:pt x="821601" y="38165"/>
                  <a:pt x="809821" y="26221"/>
                </a:cubicBezTo>
                <a:close/>
              </a:path>
            </a:pathLst>
          </a:custGeom>
          <a:solidFill>
            <a:schemeClr val="bg1">
              <a:lumMod val="75000"/>
            </a:schemeClr>
          </a:solidFill>
          <a:ln w="63302" cap="flat">
            <a:no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FF847FE7-8BAB-4A03-9672-E53B2FB390B6}"/>
              </a:ext>
            </a:extLst>
          </p:cNvPr>
          <p:cNvSpPr/>
          <p:nvPr/>
        </p:nvSpPr>
        <p:spPr>
          <a:xfrm rot="6294035" flipV="1">
            <a:off x="1210713" y="-469708"/>
            <a:ext cx="1742293" cy="1614698"/>
          </a:xfrm>
          <a:custGeom>
            <a:avLst/>
            <a:gdLst>
              <a:gd name="connsiteX0" fmla="*/ 1711263 w 1742293"/>
              <a:gd name="connsiteY0" fmla="*/ 936788 h 1614698"/>
              <a:gd name="connsiteX1" fmla="*/ 1624496 w 1742293"/>
              <a:gd name="connsiteY1" fmla="*/ 959018 h 1614698"/>
              <a:gd name="connsiteX2" fmla="*/ 1624496 w 1742293"/>
              <a:gd name="connsiteY2" fmla="*/ 959018 h 1614698"/>
              <a:gd name="connsiteX3" fmla="*/ 1380665 w 1742293"/>
              <a:gd name="connsiteY3" fmla="*/ 1370681 h 1614698"/>
              <a:gd name="connsiteX4" fmla="*/ 1379525 w 1742293"/>
              <a:gd name="connsiteY4" fmla="*/ 1370681 h 1614698"/>
              <a:gd name="connsiteX5" fmla="*/ 133704 w 1742293"/>
              <a:gd name="connsiteY5" fmla="*/ 18017 h 1614698"/>
              <a:gd name="connsiteX6" fmla="*/ 81771 w 1742293"/>
              <a:gd name="connsiteY6" fmla="*/ 2754 h 1614698"/>
              <a:gd name="connsiteX7" fmla="*/ 2756 w 1742293"/>
              <a:gd name="connsiteY7" fmla="*/ 44927 h 1614698"/>
              <a:gd name="connsiteX8" fmla="*/ 44930 w 1742293"/>
              <a:gd name="connsiteY8" fmla="*/ 123942 h 1614698"/>
              <a:gd name="connsiteX9" fmla="*/ 47761 w 1742293"/>
              <a:gd name="connsiteY9" fmla="*/ 124733 h 1614698"/>
              <a:gd name="connsiteX10" fmla="*/ 96020 w 1742293"/>
              <a:gd name="connsiteY10" fmla="*/ 138983 h 1614698"/>
              <a:gd name="connsiteX11" fmla="*/ 1261346 w 1742293"/>
              <a:gd name="connsiteY11" fmla="*/ 1425591 h 1614698"/>
              <a:gd name="connsiteX12" fmla="*/ 1260396 w 1742293"/>
              <a:gd name="connsiteY12" fmla="*/ 1426288 h 1614698"/>
              <a:gd name="connsiteX13" fmla="*/ 818522 w 1742293"/>
              <a:gd name="connsiteY13" fmla="*/ 1164596 h 1614698"/>
              <a:gd name="connsiteX14" fmla="*/ 732142 w 1742293"/>
              <a:gd name="connsiteY14" fmla="*/ 1188263 h 1614698"/>
              <a:gd name="connsiteX15" fmla="*/ 753922 w 1742293"/>
              <a:gd name="connsiteY15" fmla="*/ 1273529 h 1614698"/>
              <a:gd name="connsiteX16" fmla="*/ 1315052 w 1742293"/>
              <a:gd name="connsiteY16" fmla="*/ 1605836 h 1614698"/>
              <a:gd name="connsiteX17" fmla="*/ 1362995 w 1742293"/>
              <a:gd name="connsiteY17" fmla="*/ 1612740 h 1614698"/>
              <a:gd name="connsiteX18" fmla="*/ 1401818 w 1742293"/>
              <a:gd name="connsiteY18" fmla="*/ 1583670 h 1614698"/>
              <a:gd name="connsiteX19" fmla="*/ 1733429 w 1742293"/>
              <a:gd name="connsiteY19" fmla="*/ 1023554 h 1614698"/>
              <a:gd name="connsiteX20" fmla="*/ 1711263 w 1742293"/>
              <a:gd name="connsiteY20" fmla="*/ 936788 h 1614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742293" h="1614698">
                <a:moveTo>
                  <a:pt x="1711263" y="936788"/>
                </a:moveTo>
                <a:cubicBezTo>
                  <a:pt x="1681167" y="918966"/>
                  <a:pt x="1642319" y="928915"/>
                  <a:pt x="1624496" y="959018"/>
                </a:cubicBezTo>
                <a:cubicBezTo>
                  <a:pt x="1624496" y="959018"/>
                  <a:pt x="1624496" y="959018"/>
                  <a:pt x="1624496" y="959018"/>
                </a:cubicBezTo>
                <a:lnTo>
                  <a:pt x="1380665" y="1370681"/>
                </a:lnTo>
                <a:cubicBezTo>
                  <a:pt x="1380221" y="1371378"/>
                  <a:pt x="1379715" y="1371315"/>
                  <a:pt x="1379525" y="1370681"/>
                </a:cubicBezTo>
                <a:cubicBezTo>
                  <a:pt x="1233891" y="730569"/>
                  <a:pt x="759698" y="215711"/>
                  <a:pt x="133704" y="18017"/>
                </a:cubicBezTo>
                <a:cubicBezTo>
                  <a:pt x="116540" y="12697"/>
                  <a:pt x="99187" y="7567"/>
                  <a:pt x="81771" y="2754"/>
                </a:cubicBezTo>
                <a:cubicBezTo>
                  <a:pt x="48305" y="-7417"/>
                  <a:pt x="12928" y="11462"/>
                  <a:pt x="2756" y="44927"/>
                </a:cubicBezTo>
                <a:cubicBezTo>
                  <a:pt x="-7421" y="78393"/>
                  <a:pt x="11465" y="113770"/>
                  <a:pt x="44930" y="123942"/>
                </a:cubicBezTo>
                <a:cubicBezTo>
                  <a:pt x="45867" y="124227"/>
                  <a:pt x="46811" y="124493"/>
                  <a:pt x="47761" y="124733"/>
                </a:cubicBezTo>
                <a:cubicBezTo>
                  <a:pt x="63974" y="129249"/>
                  <a:pt x="80061" y="133999"/>
                  <a:pt x="96020" y="138983"/>
                </a:cubicBezTo>
                <a:cubicBezTo>
                  <a:pt x="688240" y="326043"/>
                  <a:pt x="1133648" y="817804"/>
                  <a:pt x="1261346" y="1425591"/>
                </a:cubicBezTo>
                <a:cubicBezTo>
                  <a:pt x="1261346" y="1426351"/>
                  <a:pt x="1261346" y="1426668"/>
                  <a:pt x="1260396" y="1426288"/>
                </a:cubicBezTo>
                <a:lnTo>
                  <a:pt x="818522" y="1164596"/>
                </a:lnTo>
                <a:cubicBezTo>
                  <a:pt x="788135" y="1147281"/>
                  <a:pt x="749458" y="1157877"/>
                  <a:pt x="732142" y="1188263"/>
                </a:cubicBezTo>
                <a:cubicBezTo>
                  <a:pt x="715245" y="1217916"/>
                  <a:pt x="724878" y="1255618"/>
                  <a:pt x="753922" y="1273529"/>
                </a:cubicBezTo>
                <a:lnTo>
                  <a:pt x="1315052" y="1605836"/>
                </a:lnTo>
                <a:cubicBezTo>
                  <a:pt x="1329486" y="1614399"/>
                  <a:pt x="1346731" y="1616882"/>
                  <a:pt x="1362995" y="1612740"/>
                </a:cubicBezTo>
                <a:cubicBezTo>
                  <a:pt x="1379278" y="1608585"/>
                  <a:pt x="1393249" y="1598129"/>
                  <a:pt x="1401818" y="1583670"/>
                </a:cubicBezTo>
                <a:lnTo>
                  <a:pt x="1733429" y="1023554"/>
                </a:lnTo>
                <a:cubicBezTo>
                  <a:pt x="1751264" y="993471"/>
                  <a:pt x="1741339" y="954628"/>
                  <a:pt x="1711263" y="936788"/>
                </a:cubicBezTo>
                <a:close/>
              </a:path>
            </a:pathLst>
          </a:custGeom>
          <a:solidFill>
            <a:srgbClr val="002060"/>
          </a:solidFill>
          <a:ln w="63302" cap="flat">
            <a:noFill/>
            <a:prstDash val="solid"/>
            <a:miter/>
          </a:ln>
        </p:spPr>
        <p:txBody>
          <a:bodyPr rtlCol="0" anchor="ctr"/>
          <a:lstStyle/>
          <a:p>
            <a:endParaRPr lang="en-US"/>
          </a:p>
        </p:txBody>
      </p:sp>
      <p:sp>
        <p:nvSpPr>
          <p:cNvPr id="13" name="Freeform: Shape 12">
            <a:extLst>
              <a:ext uri="{FF2B5EF4-FFF2-40B4-BE49-F238E27FC236}">
                <a16:creationId xmlns:a16="http://schemas.microsoft.com/office/drawing/2014/main" id="{57F09041-8777-4B5A-893C-9C99B69AC7AA}"/>
              </a:ext>
            </a:extLst>
          </p:cNvPr>
          <p:cNvSpPr/>
          <p:nvPr/>
        </p:nvSpPr>
        <p:spPr>
          <a:xfrm rot="5400000">
            <a:off x="164716" y="5049126"/>
            <a:ext cx="1742293" cy="1614698"/>
          </a:xfrm>
          <a:custGeom>
            <a:avLst/>
            <a:gdLst>
              <a:gd name="connsiteX0" fmla="*/ 1711263 w 1742293"/>
              <a:gd name="connsiteY0" fmla="*/ 936788 h 1614698"/>
              <a:gd name="connsiteX1" fmla="*/ 1624496 w 1742293"/>
              <a:gd name="connsiteY1" fmla="*/ 959018 h 1614698"/>
              <a:gd name="connsiteX2" fmla="*/ 1624496 w 1742293"/>
              <a:gd name="connsiteY2" fmla="*/ 959018 h 1614698"/>
              <a:gd name="connsiteX3" fmla="*/ 1380665 w 1742293"/>
              <a:gd name="connsiteY3" fmla="*/ 1370681 h 1614698"/>
              <a:gd name="connsiteX4" fmla="*/ 1379525 w 1742293"/>
              <a:gd name="connsiteY4" fmla="*/ 1370681 h 1614698"/>
              <a:gd name="connsiteX5" fmla="*/ 133704 w 1742293"/>
              <a:gd name="connsiteY5" fmla="*/ 18017 h 1614698"/>
              <a:gd name="connsiteX6" fmla="*/ 81771 w 1742293"/>
              <a:gd name="connsiteY6" fmla="*/ 2754 h 1614698"/>
              <a:gd name="connsiteX7" fmla="*/ 2756 w 1742293"/>
              <a:gd name="connsiteY7" fmla="*/ 44927 h 1614698"/>
              <a:gd name="connsiteX8" fmla="*/ 44930 w 1742293"/>
              <a:gd name="connsiteY8" fmla="*/ 123942 h 1614698"/>
              <a:gd name="connsiteX9" fmla="*/ 47761 w 1742293"/>
              <a:gd name="connsiteY9" fmla="*/ 124733 h 1614698"/>
              <a:gd name="connsiteX10" fmla="*/ 96020 w 1742293"/>
              <a:gd name="connsiteY10" fmla="*/ 138983 h 1614698"/>
              <a:gd name="connsiteX11" fmla="*/ 1261346 w 1742293"/>
              <a:gd name="connsiteY11" fmla="*/ 1425591 h 1614698"/>
              <a:gd name="connsiteX12" fmla="*/ 1260396 w 1742293"/>
              <a:gd name="connsiteY12" fmla="*/ 1426288 h 1614698"/>
              <a:gd name="connsiteX13" fmla="*/ 818522 w 1742293"/>
              <a:gd name="connsiteY13" fmla="*/ 1164596 h 1614698"/>
              <a:gd name="connsiteX14" fmla="*/ 732142 w 1742293"/>
              <a:gd name="connsiteY14" fmla="*/ 1188263 h 1614698"/>
              <a:gd name="connsiteX15" fmla="*/ 753922 w 1742293"/>
              <a:gd name="connsiteY15" fmla="*/ 1273529 h 1614698"/>
              <a:gd name="connsiteX16" fmla="*/ 1315052 w 1742293"/>
              <a:gd name="connsiteY16" fmla="*/ 1605836 h 1614698"/>
              <a:gd name="connsiteX17" fmla="*/ 1362995 w 1742293"/>
              <a:gd name="connsiteY17" fmla="*/ 1612740 h 1614698"/>
              <a:gd name="connsiteX18" fmla="*/ 1401818 w 1742293"/>
              <a:gd name="connsiteY18" fmla="*/ 1583670 h 1614698"/>
              <a:gd name="connsiteX19" fmla="*/ 1733429 w 1742293"/>
              <a:gd name="connsiteY19" fmla="*/ 1023554 h 1614698"/>
              <a:gd name="connsiteX20" fmla="*/ 1711263 w 1742293"/>
              <a:gd name="connsiteY20" fmla="*/ 936788 h 1614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742293" h="1614698">
                <a:moveTo>
                  <a:pt x="1711263" y="936788"/>
                </a:moveTo>
                <a:cubicBezTo>
                  <a:pt x="1681167" y="918966"/>
                  <a:pt x="1642319" y="928915"/>
                  <a:pt x="1624496" y="959018"/>
                </a:cubicBezTo>
                <a:cubicBezTo>
                  <a:pt x="1624496" y="959018"/>
                  <a:pt x="1624496" y="959018"/>
                  <a:pt x="1624496" y="959018"/>
                </a:cubicBezTo>
                <a:lnTo>
                  <a:pt x="1380665" y="1370681"/>
                </a:lnTo>
                <a:cubicBezTo>
                  <a:pt x="1380221" y="1371378"/>
                  <a:pt x="1379715" y="1371315"/>
                  <a:pt x="1379525" y="1370681"/>
                </a:cubicBezTo>
                <a:cubicBezTo>
                  <a:pt x="1233891" y="730569"/>
                  <a:pt x="759698" y="215711"/>
                  <a:pt x="133704" y="18017"/>
                </a:cubicBezTo>
                <a:cubicBezTo>
                  <a:pt x="116540" y="12697"/>
                  <a:pt x="99187" y="7567"/>
                  <a:pt x="81771" y="2754"/>
                </a:cubicBezTo>
                <a:cubicBezTo>
                  <a:pt x="48305" y="-7417"/>
                  <a:pt x="12928" y="11462"/>
                  <a:pt x="2756" y="44927"/>
                </a:cubicBezTo>
                <a:cubicBezTo>
                  <a:pt x="-7421" y="78393"/>
                  <a:pt x="11465" y="113770"/>
                  <a:pt x="44930" y="123942"/>
                </a:cubicBezTo>
                <a:cubicBezTo>
                  <a:pt x="45867" y="124227"/>
                  <a:pt x="46811" y="124493"/>
                  <a:pt x="47761" y="124733"/>
                </a:cubicBezTo>
                <a:cubicBezTo>
                  <a:pt x="63974" y="129249"/>
                  <a:pt x="80061" y="133999"/>
                  <a:pt x="96020" y="138983"/>
                </a:cubicBezTo>
                <a:cubicBezTo>
                  <a:pt x="688240" y="326043"/>
                  <a:pt x="1133648" y="817804"/>
                  <a:pt x="1261346" y="1425591"/>
                </a:cubicBezTo>
                <a:cubicBezTo>
                  <a:pt x="1261346" y="1426351"/>
                  <a:pt x="1261346" y="1426668"/>
                  <a:pt x="1260396" y="1426288"/>
                </a:cubicBezTo>
                <a:lnTo>
                  <a:pt x="818522" y="1164596"/>
                </a:lnTo>
                <a:cubicBezTo>
                  <a:pt x="788135" y="1147281"/>
                  <a:pt x="749458" y="1157877"/>
                  <a:pt x="732142" y="1188263"/>
                </a:cubicBezTo>
                <a:cubicBezTo>
                  <a:pt x="715245" y="1217916"/>
                  <a:pt x="724878" y="1255618"/>
                  <a:pt x="753922" y="1273529"/>
                </a:cubicBezTo>
                <a:lnTo>
                  <a:pt x="1315052" y="1605836"/>
                </a:lnTo>
                <a:cubicBezTo>
                  <a:pt x="1329486" y="1614399"/>
                  <a:pt x="1346731" y="1616882"/>
                  <a:pt x="1362995" y="1612740"/>
                </a:cubicBezTo>
                <a:cubicBezTo>
                  <a:pt x="1379278" y="1608585"/>
                  <a:pt x="1393249" y="1598129"/>
                  <a:pt x="1401818" y="1583670"/>
                </a:cubicBezTo>
                <a:lnTo>
                  <a:pt x="1733429" y="1023554"/>
                </a:lnTo>
                <a:cubicBezTo>
                  <a:pt x="1751264" y="993471"/>
                  <a:pt x="1741339" y="954628"/>
                  <a:pt x="1711263" y="936788"/>
                </a:cubicBezTo>
                <a:close/>
              </a:path>
            </a:pathLst>
          </a:custGeom>
          <a:solidFill>
            <a:schemeClr val="accent6"/>
          </a:solidFill>
          <a:ln w="63302" cap="flat">
            <a:noFill/>
            <a:prstDash val="solid"/>
            <a:miter/>
          </a:ln>
        </p:spPr>
        <p:txBody>
          <a:bodyPr rtlCol="0" anchor="ctr"/>
          <a:lstStyle/>
          <a:p>
            <a:endParaRPr lang="en-US"/>
          </a:p>
        </p:txBody>
      </p:sp>
      <p:sp>
        <p:nvSpPr>
          <p:cNvPr id="14" name="TextBox 13">
            <a:extLst>
              <a:ext uri="{FF2B5EF4-FFF2-40B4-BE49-F238E27FC236}">
                <a16:creationId xmlns:a16="http://schemas.microsoft.com/office/drawing/2014/main" id="{A2A09AFD-C325-4453-9FAB-5218682B3BF7}"/>
              </a:ext>
            </a:extLst>
          </p:cNvPr>
          <p:cNvSpPr txBox="1"/>
          <p:nvPr/>
        </p:nvSpPr>
        <p:spPr>
          <a:xfrm>
            <a:off x="6594920" y="674400"/>
            <a:ext cx="5022023" cy="5509200"/>
          </a:xfrm>
          <a:prstGeom prst="rect">
            <a:avLst/>
          </a:prstGeom>
          <a:noFill/>
        </p:spPr>
        <p:txBody>
          <a:bodyPr wrap="square" rtlCol="0">
            <a:spAutoFit/>
          </a:bodyPr>
          <a:lstStyle/>
          <a:p>
            <a:r>
              <a:rPr lang="en-US" sz="3200" dirty="0">
                <a:solidFill>
                  <a:schemeClr val="accent3"/>
                </a:solidFill>
                <a:latin typeface="Bahnschrift" panose="020B0502040204020203" pitchFamily="34" charset="0"/>
              </a:rPr>
              <a:t>Unemployment, homelessness</a:t>
            </a:r>
          </a:p>
          <a:p>
            <a:endParaRPr lang="en-US" sz="3200" dirty="0">
              <a:solidFill>
                <a:schemeClr val="accent3"/>
              </a:solidFill>
              <a:latin typeface="Bahnschrift" panose="020B0502040204020203" pitchFamily="34" charset="0"/>
            </a:endParaRPr>
          </a:p>
          <a:p>
            <a:r>
              <a:rPr lang="en-US" sz="3200" dirty="0">
                <a:solidFill>
                  <a:schemeClr val="accent3"/>
                </a:solidFill>
                <a:latin typeface="Bahnschrift" panose="020B0502040204020203" pitchFamily="34" charset="0"/>
              </a:rPr>
              <a:t>Loss of custody of children</a:t>
            </a:r>
          </a:p>
          <a:p>
            <a:endParaRPr lang="en-US" sz="3200" dirty="0">
              <a:solidFill>
                <a:schemeClr val="accent3"/>
              </a:solidFill>
              <a:latin typeface="Bahnschrift" panose="020B0502040204020203" pitchFamily="34" charset="0"/>
            </a:endParaRPr>
          </a:p>
          <a:p>
            <a:r>
              <a:rPr lang="en-US" sz="3200" dirty="0">
                <a:solidFill>
                  <a:schemeClr val="accent3"/>
                </a:solidFill>
                <a:latin typeface="Bahnschrift" panose="020B0502040204020203" pitchFamily="34" charset="0"/>
              </a:rPr>
              <a:t>Vulnerability to further violence</a:t>
            </a:r>
          </a:p>
          <a:p>
            <a:endParaRPr lang="en-US" sz="3200" dirty="0">
              <a:solidFill>
                <a:schemeClr val="accent3"/>
              </a:solidFill>
              <a:latin typeface="Bahnschrift" panose="020B0502040204020203" pitchFamily="34" charset="0"/>
            </a:endParaRPr>
          </a:p>
          <a:p>
            <a:r>
              <a:rPr lang="en-US" sz="3200" dirty="0">
                <a:solidFill>
                  <a:schemeClr val="accent3"/>
                </a:solidFill>
                <a:latin typeface="Bahnschrift" panose="020B0502040204020203" pitchFamily="34" charset="0"/>
              </a:rPr>
              <a:t>Dependence on abusive others</a:t>
            </a:r>
          </a:p>
        </p:txBody>
      </p:sp>
    </p:spTree>
    <p:extLst>
      <p:ext uri="{BB962C8B-B14F-4D97-AF65-F5344CB8AC3E}">
        <p14:creationId xmlns:p14="http://schemas.microsoft.com/office/powerpoint/2010/main" val="3141206381"/>
      </p:ext>
    </p:extLst>
  </p:cSld>
  <p:clrMapOvr>
    <a:masterClrMapping/>
  </p:clrMapOvr>
  <p:extLst>
    <p:ext uri="{6950BFC3-D8DA-4A85-94F7-54DA5524770B}">
      <p188:commentRel xmlns="" xmlns:p188="http://schemas.microsoft.com/office/powerpoint/2018/8/main" r:id="rId3"/>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A flock of birds flying in the sky&#10;&#10;Description automatically generated">
            <a:extLst>
              <a:ext uri="{FF2B5EF4-FFF2-40B4-BE49-F238E27FC236}">
                <a16:creationId xmlns:a16="http://schemas.microsoft.com/office/drawing/2014/main" id="{7D299FB2-0F58-F7C6-D637-2F2A68958B87}"/>
              </a:ext>
            </a:extLst>
          </p:cNvPr>
          <p:cNvPicPr>
            <a:picLocks noChangeAspect="1"/>
          </p:cNvPicPr>
          <p:nvPr/>
        </p:nvPicPr>
        <p:blipFill rotWithShape="1">
          <a:blip r:embed="rId2">
            <a:alphaModFix amt="20000"/>
            <a:extLst>
              <a:ext uri="{28A0092B-C50C-407E-A947-70E740481C1C}">
                <a14:useLocalDpi xmlns:a14="http://schemas.microsoft.com/office/drawing/2010/main" val="0"/>
              </a:ext>
            </a:extLst>
          </a:blip>
          <a:srcRect t="8455" b="7761"/>
          <a:stretch/>
        </p:blipFill>
        <p:spPr>
          <a:xfrm>
            <a:off x="-85344" y="0"/>
            <a:ext cx="12277343" cy="6858000"/>
          </a:xfrm>
          <a:prstGeom prst="rect">
            <a:avLst/>
          </a:prstGeom>
        </p:spPr>
      </p:pic>
      <p:pic>
        <p:nvPicPr>
          <p:cNvPr id="4" name="Graphic 3" descr="Hockey Stick Curve Graph outline">
            <a:extLst>
              <a:ext uri="{FF2B5EF4-FFF2-40B4-BE49-F238E27FC236}">
                <a16:creationId xmlns:a16="http://schemas.microsoft.com/office/drawing/2014/main" id="{CE34EDEB-3C8A-A6A6-2B6E-3B59C6F14D2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81028" y="2438400"/>
            <a:ext cx="1866900" cy="1866900"/>
          </a:xfrm>
          <a:prstGeom prst="rect">
            <a:avLst/>
          </a:prstGeom>
        </p:spPr>
      </p:pic>
      <p:pic>
        <p:nvPicPr>
          <p:cNvPr id="6" name="Graphic 5" descr="Route (Two Pins With A Path) outline">
            <a:extLst>
              <a:ext uri="{FF2B5EF4-FFF2-40B4-BE49-F238E27FC236}">
                <a16:creationId xmlns:a16="http://schemas.microsoft.com/office/drawing/2014/main" id="{BB5BD921-649B-A147-7712-1813D113B4D0}"/>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676653" y="2495550"/>
            <a:ext cx="1866900" cy="1866900"/>
          </a:xfrm>
          <a:prstGeom prst="rect">
            <a:avLst/>
          </a:prstGeom>
        </p:spPr>
      </p:pic>
      <p:pic>
        <p:nvPicPr>
          <p:cNvPr id="8" name="Graphic 7" descr="Heart with pulse outline">
            <a:extLst>
              <a:ext uri="{FF2B5EF4-FFF2-40B4-BE49-F238E27FC236}">
                <a16:creationId xmlns:a16="http://schemas.microsoft.com/office/drawing/2014/main" id="{92444A84-46E4-794F-2FF7-13A2F87FDC4D}"/>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6953252" y="2495550"/>
            <a:ext cx="1866900" cy="1866900"/>
          </a:xfrm>
          <a:prstGeom prst="rect">
            <a:avLst/>
          </a:prstGeom>
        </p:spPr>
      </p:pic>
      <p:pic>
        <p:nvPicPr>
          <p:cNvPr id="10" name="Graphic 9" descr="Signpost outline">
            <a:extLst>
              <a:ext uri="{FF2B5EF4-FFF2-40B4-BE49-F238E27FC236}">
                <a16:creationId xmlns:a16="http://schemas.microsoft.com/office/drawing/2014/main" id="{1F59D702-8769-57E1-2322-5876187C2006}"/>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9639301" y="2495550"/>
            <a:ext cx="1866900" cy="1866900"/>
          </a:xfrm>
          <a:prstGeom prst="rect">
            <a:avLst/>
          </a:prstGeom>
        </p:spPr>
      </p:pic>
    </p:spTree>
    <p:extLst>
      <p:ext uri="{BB962C8B-B14F-4D97-AF65-F5344CB8AC3E}">
        <p14:creationId xmlns:p14="http://schemas.microsoft.com/office/powerpoint/2010/main" val="2540387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E36F0C0-2526-5C7D-F077-5396FE4417AA}"/>
              </a:ext>
            </a:extLst>
          </p:cNvPr>
          <p:cNvSpPr txBox="1"/>
          <p:nvPr/>
        </p:nvSpPr>
        <p:spPr>
          <a:xfrm>
            <a:off x="4970032" y="582066"/>
            <a:ext cx="7028329" cy="5693866"/>
          </a:xfrm>
          <a:prstGeom prst="rect">
            <a:avLst/>
          </a:prstGeom>
          <a:noFill/>
        </p:spPr>
        <p:txBody>
          <a:bodyPr wrap="square" rtlCol="0">
            <a:spAutoFit/>
          </a:bodyPr>
          <a:lstStyle/>
          <a:p>
            <a:r>
              <a:rPr lang="en-US" sz="2800" dirty="0">
                <a:latin typeface="Bahnschrift" panose="020B0502040204020203" pitchFamily="34" charset="0"/>
              </a:rPr>
              <a:t>Women are more likely than men to have been </a:t>
            </a:r>
            <a:r>
              <a:rPr lang="en-US" sz="2800" dirty="0">
                <a:solidFill>
                  <a:schemeClr val="accent3"/>
                </a:solidFill>
                <a:latin typeface="Bahnschrift" panose="020B0502040204020203" pitchFamily="34" charset="0"/>
              </a:rPr>
              <a:t>primary caregivers </a:t>
            </a:r>
            <a:r>
              <a:rPr lang="en-US" sz="2800" dirty="0">
                <a:latin typeface="Bahnschrift" panose="020B0502040204020203" pitchFamily="34" charset="0"/>
              </a:rPr>
              <a:t>prior to incarceration.</a:t>
            </a:r>
          </a:p>
          <a:p>
            <a:endParaRPr lang="en-US" sz="2800" dirty="0">
              <a:latin typeface="Bahnschrift" panose="020B0502040204020203" pitchFamily="34" charset="0"/>
            </a:endParaRPr>
          </a:p>
          <a:p>
            <a:r>
              <a:rPr lang="en-US" sz="2800" dirty="0">
                <a:latin typeface="Bahnschrift" panose="020B0502040204020203" pitchFamily="34" charset="0"/>
              </a:rPr>
              <a:t>Women are incarcerated </a:t>
            </a:r>
            <a:r>
              <a:rPr lang="en-US" sz="2800" dirty="0">
                <a:solidFill>
                  <a:schemeClr val="accent3"/>
                </a:solidFill>
                <a:latin typeface="Bahnschrift" panose="020B0502040204020203" pitchFamily="34" charset="0"/>
              </a:rPr>
              <a:t>longer distances from their families and communities</a:t>
            </a:r>
            <a:r>
              <a:rPr lang="en-US" sz="2800" dirty="0">
                <a:latin typeface="Bahnschrift" panose="020B0502040204020203" pitchFamily="34" charset="0"/>
              </a:rPr>
              <a:t>.</a:t>
            </a:r>
          </a:p>
          <a:p>
            <a:endParaRPr lang="en-US" sz="2800" dirty="0">
              <a:latin typeface="Bahnschrift" panose="020B0502040204020203" pitchFamily="34" charset="0"/>
            </a:endParaRPr>
          </a:p>
          <a:p>
            <a:r>
              <a:rPr lang="en-US" sz="2800" dirty="0">
                <a:latin typeface="Bahnschrift" panose="020B0502040204020203" pitchFamily="34" charset="0"/>
              </a:rPr>
              <a:t>Women are more likely to be </a:t>
            </a:r>
            <a:r>
              <a:rPr lang="en-US" sz="2800" dirty="0">
                <a:solidFill>
                  <a:schemeClr val="accent3"/>
                </a:solidFill>
                <a:latin typeface="Bahnschrift" panose="020B0502040204020203" pitchFamily="34" charset="0"/>
              </a:rPr>
              <a:t>overclassified</a:t>
            </a:r>
            <a:r>
              <a:rPr lang="en-US" sz="2800" dirty="0">
                <a:latin typeface="Bahnschrift" panose="020B0502040204020203" pitchFamily="34" charset="0"/>
              </a:rPr>
              <a:t> due to gender-insensitive assessment tools.</a:t>
            </a:r>
          </a:p>
          <a:p>
            <a:endParaRPr lang="en-US" sz="2800" dirty="0">
              <a:latin typeface="Bahnschrift" panose="020B0502040204020203" pitchFamily="34" charset="0"/>
            </a:endParaRPr>
          </a:p>
          <a:p>
            <a:r>
              <a:rPr lang="en-US" sz="2800" dirty="0">
                <a:latin typeface="Bahnschrift" panose="020B0502040204020203" pitchFamily="34" charset="0"/>
              </a:rPr>
              <a:t>Women are generally offered </a:t>
            </a:r>
            <a:r>
              <a:rPr lang="en-US" sz="2800" dirty="0">
                <a:solidFill>
                  <a:schemeClr val="accent3"/>
                </a:solidFill>
                <a:latin typeface="Bahnschrift" panose="020B0502040204020203" pitchFamily="34" charset="0"/>
              </a:rPr>
              <a:t>fewer educational and vocational programs</a:t>
            </a:r>
            <a:r>
              <a:rPr lang="en-US" sz="2800" dirty="0">
                <a:latin typeface="Bahnschrift" panose="020B0502040204020203" pitchFamily="34" charset="0"/>
              </a:rPr>
              <a:t>.</a:t>
            </a:r>
          </a:p>
        </p:txBody>
      </p:sp>
      <p:pic>
        <p:nvPicPr>
          <p:cNvPr id="7" name="Picture 6" descr="A child sitting on the floor looking at a phone&#10;&#10;Description automatically generated">
            <a:extLst>
              <a:ext uri="{FF2B5EF4-FFF2-40B4-BE49-F238E27FC236}">
                <a16:creationId xmlns:a16="http://schemas.microsoft.com/office/drawing/2014/main" id="{D0DCDB30-1F49-62BE-EA30-DD8B75AF2BC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
            <a:ext cx="4709897" cy="6858000"/>
          </a:xfrm>
          <a:prstGeom prst="rect">
            <a:avLst/>
          </a:prstGeom>
        </p:spPr>
      </p:pic>
    </p:spTree>
    <p:extLst>
      <p:ext uri="{BB962C8B-B14F-4D97-AF65-F5344CB8AC3E}">
        <p14:creationId xmlns:p14="http://schemas.microsoft.com/office/powerpoint/2010/main" val="20757919"/>
      </p:ext>
    </p:extLst>
  </p:cSld>
  <p:clrMapOvr>
    <a:masterClrMapping/>
  </p:clrMapOvr>
  <p:extLst>
    <p:ext uri="{6950BFC3-D8DA-4A85-94F7-54DA5524770B}">
      <p188:commentRel xmlns="" xmlns:p188="http://schemas.microsoft.com/office/powerpoint/2018/8/main" r:id="rId4"/>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A993023-A39B-51A9-01A3-B67F26F1D17C}"/>
              </a:ext>
            </a:extLst>
          </p:cNvPr>
          <p:cNvSpPr txBox="1"/>
          <p:nvPr/>
        </p:nvSpPr>
        <p:spPr>
          <a:xfrm>
            <a:off x="95693" y="0"/>
            <a:ext cx="9218428" cy="1938992"/>
          </a:xfrm>
          <a:prstGeom prst="rect">
            <a:avLst/>
          </a:prstGeom>
          <a:noFill/>
        </p:spPr>
        <p:txBody>
          <a:bodyPr wrap="square" rtlCol="0">
            <a:spAutoFit/>
          </a:bodyPr>
          <a:lstStyle/>
          <a:p>
            <a:r>
              <a:rPr lang="en-US" sz="6000" b="1" dirty="0">
                <a:solidFill>
                  <a:schemeClr val="accent3"/>
                </a:solidFill>
                <a:latin typeface="Bahnschrift" panose="020B0502040204020203" pitchFamily="34" charset="0"/>
              </a:rPr>
              <a:t>Consequences</a:t>
            </a:r>
            <a:r>
              <a:rPr lang="en-US" sz="6000" b="1" dirty="0">
                <a:latin typeface="Bahnschrift" panose="020B0502040204020203" pitchFamily="34" charset="0"/>
              </a:rPr>
              <a:t> of Women’s Incarceration</a:t>
            </a:r>
          </a:p>
        </p:txBody>
      </p:sp>
      <p:sp>
        <p:nvSpPr>
          <p:cNvPr id="3" name="TextBox 2">
            <a:extLst>
              <a:ext uri="{FF2B5EF4-FFF2-40B4-BE49-F238E27FC236}">
                <a16:creationId xmlns:a16="http://schemas.microsoft.com/office/drawing/2014/main" id="{9EEE59FD-99F7-56FD-B109-2B1014F1312F}"/>
              </a:ext>
            </a:extLst>
          </p:cNvPr>
          <p:cNvSpPr txBox="1"/>
          <p:nvPr/>
        </p:nvSpPr>
        <p:spPr>
          <a:xfrm>
            <a:off x="1052624" y="2222205"/>
            <a:ext cx="10738883" cy="3970318"/>
          </a:xfrm>
          <a:prstGeom prst="rect">
            <a:avLst/>
          </a:prstGeom>
          <a:noFill/>
        </p:spPr>
        <p:txBody>
          <a:bodyPr wrap="square" rtlCol="0">
            <a:spAutoFit/>
          </a:bodyPr>
          <a:lstStyle/>
          <a:p>
            <a:r>
              <a:rPr lang="en-US" sz="2800" dirty="0">
                <a:latin typeface="Bahnschrift" panose="020B0502040204020203" pitchFamily="34" charset="0"/>
              </a:rPr>
              <a:t>Family disruption, residential instability and school displacement.</a:t>
            </a:r>
          </a:p>
          <a:p>
            <a:endParaRPr lang="en-US" sz="2800" dirty="0">
              <a:latin typeface="Bahnschrift" panose="020B0502040204020203" pitchFamily="34" charset="0"/>
            </a:endParaRPr>
          </a:p>
          <a:p>
            <a:r>
              <a:rPr lang="en-US" sz="2800" dirty="0">
                <a:latin typeface="Bahnschrift" panose="020B0502040204020203" pitchFamily="34" charset="0"/>
              </a:rPr>
              <a:t>Negative impact on family </a:t>
            </a:r>
            <a:r>
              <a:rPr lang="en-US" sz="2800" dirty="0">
                <a:solidFill>
                  <a:schemeClr val="accent3"/>
                </a:solidFill>
                <a:latin typeface="Bahnschrift" panose="020B0502040204020203" pitchFamily="34" charset="0"/>
              </a:rPr>
              <a:t>economic well-being </a:t>
            </a:r>
            <a:r>
              <a:rPr lang="en-US" sz="2800" dirty="0">
                <a:latin typeface="Bahnschrift" panose="020B0502040204020203" pitchFamily="34" charset="0"/>
              </a:rPr>
              <a:t>and relationships with fathers.</a:t>
            </a:r>
          </a:p>
          <a:p>
            <a:endParaRPr lang="en-US" sz="2800" dirty="0">
              <a:latin typeface="Bahnschrift" panose="020B0502040204020203" pitchFamily="34" charset="0"/>
            </a:endParaRPr>
          </a:p>
          <a:p>
            <a:r>
              <a:rPr lang="en-US" sz="2800" dirty="0">
                <a:latin typeface="Bahnschrift" panose="020B0502040204020203" pitchFamily="34" charset="0"/>
              </a:rPr>
              <a:t>Lost connections between families and communities, disruption of </a:t>
            </a:r>
            <a:r>
              <a:rPr lang="en-US" sz="2800" dirty="0">
                <a:solidFill>
                  <a:schemeClr val="accent3"/>
                </a:solidFill>
                <a:latin typeface="Bahnschrift" panose="020B0502040204020203" pitchFamily="34" charset="0"/>
              </a:rPr>
              <a:t>informal economic and social supports.</a:t>
            </a:r>
            <a:endParaRPr lang="en-US" sz="2800" dirty="0">
              <a:latin typeface="Bahnschrift" panose="020B0502040204020203" pitchFamily="34" charset="0"/>
            </a:endParaRPr>
          </a:p>
          <a:p>
            <a:endParaRPr lang="en-US" sz="2800" dirty="0">
              <a:latin typeface="Bahnschrift" panose="020B0502040204020203" pitchFamily="34" charset="0"/>
            </a:endParaRPr>
          </a:p>
          <a:p>
            <a:r>
              <a:rPr lang="en-US" sz="2800" dirty="0">
                <a:latin typeface="Bahnschrift" panose="020B0502040204020203" pitchFamily="34" charset="0"/>
              </a:rPr>
              <a:t>Un- and underemployment, difficulty securing stable housing</a:t>
            </a:r>
          </a:p>
        </p:txBody>
      </p:sp>
    </p:spTree>
    <p:extLst>
      <p:ext uri="{BB962C8B-B14F-4D97-AF65-F5344CB8AC3E}">
        <p14:creationId xmlns:p14="http://schemas.microsoft.com/office/powerpoint/2010/main" val="4274944349"/>
      </p:ext>
    </p:extLst>
  </p:cSld>
  <p:clrMapOvr>
    <a:masterClrMapping/>
  </p:clrMapOvr>
  <p:extLst>
    <p:ext uri="{6950BFC3-D8DA-4A85-94F7-54DA5524770B}">
      <p188:commentRel xmlns="" xmlns:p188="http://schemas.microsoft.com/office/powerpoint/2018/8/main" r:id="rId2"/>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8CE5299-0B95-589D-3654-A113D53C25CD}"/>
              </a:ext>
            </a:extLst>
          </p:cNvPr>
          <p:cNvSpPr txBox="1"/>
          <p:nvPr/>
        </p:nvSpPr>
        <p:spPr>
          <a:xfrm>
            <a:off x="147021" y="0"/>
            <a:ext cx="8685007" cy="1938992"/>
          </a:xfrm>
          <a:prstGeom prst="rect">
            <a:avLst/>
          </a:prstGeom>
          <a:noFill/>
        </p:spPr>
        <p:txBody>
          <a:bodyPr wrap="square" rtlCol="0">
            <a:spAutoFit/>
          </a:bodyPr>
          <a:lstStyle/>
          <a:p>
            <a:r>
              <a:rPr lang="en-US" sz="6000" b="1" dirty="0">
                <a:latin typeface="Bahnschrift" panose="020B0502040204020203" pitchFamily="34" charset="0"/>
              </a:rPr>
              <a:t>Incarceration and </a:t>
            </a:r>
            <a:r>
              <a:rPr lang="en-US" sz="6000" b="1" dirty="0">
                <a:solidFill>
                  <a:schemeClr val="accent3"/>
                </a:solidFill>
                <a:latin typeface="Bahnschrift" panose="020B0502040204020203" pitchFamily="34" charset="0"/>
              </a:rPr>
              <a:t>Women’s Health</a:t>
            </a:r>
          </a:p>
        </p:txBody>
      </p:sp>
      <p:sp>
        <p:nvSpPr>
          <p:cNvPr id="3" name="TextBox 2">
            <a:extLst>
              <a:ext uri="{FF2B5EF4-FFF2-40B4-BE49-F238E27FC236}">
                <a16:creationId xmlns:a16="http://schemas.microsoft.com/office/drawing/2014/main" id="{39EC3543-1761-BB07-C6E2-4F3F6E330B7D}"/>
              </a:ext>
            </a:extLst>
          </p:cNvPr>
          <p:cNvSpPr txBox="1"/>
          <p:nvPr/>
        </p:nvSpPr>
        <p:spPr>
          <a:xfrm>
            <a:off x="1299211" y="2269864"/>
            <a:ext cx="10015370" cy="3970318"/>
          </a:xfrm>
          <a:prstGeom prst="rect">
            <a:avLst/>
          </a:prstGeom>
          <a:noFill/>
        </p:spPr>
        <p:txBody>
          <a:bodyPr wrap="square" rtlCol="0">
            <a:spAutoFit/>
          </a:bodyPr>
          <a:lstStyle/>
          <a:p>
            <a:r>
              <a:rPr lang="en-US" sz="2800" dirty="0">
                <a:latin typeface="Bahnschrift" panose="020B0502040204020203" pitchFamily="34" charset="0"/>
              </a:rPr>
              <a:t>Incarcerated women have a different set of health needs than incarcerated men and their care </a:t>
            </a:r>
            <a:r>
              <a:rPr lang="en-US" sz="2800" dirty="0">
                <a:solidFill>
                  <a:schemeClr val="accent3"/>
                </a:solidFill>
                <a:latin typeface="Bahnschrift" panose="020B0502040204020203" pitchFamily="34" charset="0"/>
              </a:rPr>
              <a:t>costs more</a:t>
            </a:r>
            <a:r>
              <a:rPr lang="en-US" sz="2800" dirty="0">
                <a:latin typeface="Bahnschrift" panose="020B0502040204020203" pitchFamily="34" charset="0"/>
              </a:rPr>
              <a:t>.</a:t>
            </a:r>
          </a:p>
          <a:p>
            <a:endParaRPr lang="en-US" sz="2800" dirty="0">
              <a:latin typeface="Bahnschrift" panose="020B0502040204020203" pitchFamily="34" charset="0"/>
            </a:endParaRPr>
          </a:p>
          <a:p>
            <a:r>
              <a:rPr lang="en-US" sz="2800" dirty="0">
                <a:latin typeface="Bahnschrift" panose="020B0502040204020203" pitchFamily="34" charset="0"/>
              </a:rPr>
              <a:t>More likely than men to have </a:t>
            </a:r>
            <a:r>
              <a:rPr lang="en-US" sz="2800" dirty="0">
                <a:solidFill>
                  <a:schemeClr val="accent3"/>
                </a:solidFill>
                <a:latin typeface="Bahnschrift" panose="020B0502040204020203" pitchFamily="34" charset="0"/>
              </a:rPr>
              <a:t>tuberculosis</a:t>
            </a:r>
            <a:r>
              <a:rPr lang="en-US" sz="2800" dirty="0">
                <a:latin typeface="Bahnschrift" panose="020B0502040204020203" pitchFamily="34" charset="0"/>
              </a:rPr>
              <a:t>, </a:t>
            </a:r>
            <a:r>
              <a:rPr lang="en-US" sz="2800" dirty="0">
                <a:solidFill>
                  <a:schemeClr val="accent3"/>
                </a:solidFill>
                <a:latin typeface="Bahnschrift" panose="020B0502040204020203" pitchFamily="34" charset="0"/>
              </a:rPr>
              <a:t>hepatitis</a:t>
            </a:r>
            <a:r>
              <a:rPr lang="en-US" sz="2800" dirty="0">
                <a:latin typeface="Bahnschrift" panose="020B0502040204020203" pitchFamily="34" charset="0"/>
              </a:rPr>
              <a:t>, </a:t>
            </a:r>
            <a:r>
              <a:rPr lang="en-US" sz="2800" dirty="0">
                <a:solidFill>
                  <a:schemeClr val="accent3"/>
                </a:solidFill>
                <a:latin typeface="Bahnschrift" panose="020B0502040204020203" pitchFamily="34" charset="0"/>
              </a:rPr>
              <a:t>high blood pressure</a:t>
            </a:r>
            <a:r>
              <a:rPr lang="en-US" sz="2800" dirty="0">
                <a:latin typeface="Bahnschrift" panose="020B0502040204020203" pitchFamily="34" charset="0"/>
              </a:rPr>
              <a:t>, histories of </a:t>
            </a:r>
            <a:r>
              <a:rPr lang="en-US" sz="2800" dirty="0">
                <a:solidFill>
                  <a:schemeClr val="accent3"/>
                </a:solidFill>
                <a:latin typeface="Bahnschrift" panose="020B0502040204020203" pitchFamily="34" charset="0"/>
              </a:rPr>
              <a:t>physical and sexual abuse</a:t>
            </a:r>
            <a:r>
              <a:rPr lang="en-US" sz="2800" dirty="0">
                <a:latin typeface="Bahnschrift" panose="020B0502040204020203" pitchFamily="34" charset="0"/>
              </a:rPr>
              <a:t>.</a:t>
            </a:r>
          </a:p>
          <a:p>
            <a:endParaRPr lang="en-US" sz="2800" dirty="0">
              <a:latin typeface="Bahnschrift" panose="020B0502040204020203" pitchFamily="34" charset="0"/>
            </a:endParaRPr>
          </a:p>
          <a:p>
            <a:r>
              <a:rPr lang="en-US" sz="2800" dirty="0">
                <a:latin typeface="Bahnschrift" panose="020B0502040204020203" pitchFamily="34" charset="0"/>
              </a:rPr>
              <a:t>Women with a history of incarceration are </a:t>
            </a:r>
            <a:r>
              <a:rPr lang="en-US" sz="2800" dirty="0">
                <a:solidFill>
                  <a:schemeClr val="accent3"/>
                </a:solidFill>
                <a:latin typeface="Bahnschrift" panose="020B0502040204020203" pitchFamily="34" charset="0"/>
              </a:rPr>
              <a:t>more likely to die prematurely </a:t>
            </a:r>
            <a:r>
              <a:rPr lang="en-US" sz="2800" dirty="0">
                <a:latin typeface="Bahnschrift" panose="020B0502040204020203" pitchFamily="34" charset="0"/>
              </a:rPr>
              <a:t>than women who were never incarcerated, </a:t>
            </a:r>
            <a:r>
              <a:rPr lang="en-US" sz="2800" i="1" dirty="0">
                <a:latin typeface="Bahnschrift" panose="020B0502040204020203" pitchFamily="34" charset="0"/>
              </a:rPr>
              <a:t>even controlling for health status and other relevant factors.</a:t>
            </a:r>
            <a:endParaRPr lang="en-US" sz="2800" dirty="0">
              <a:latin typeface="Bahnschrift" panose="020B0502040204020203" pitchFamily="34" charset="0"/>
            </a:endParaRPr>
          </a:p>
        </p:txBody>
      </p:sp>
    </p:spTree>
    <p:extLst>
      <p:ext uri="{BB962C8B-B14F-4D97-AF65-F5344CB8AC3E}">
        <p14:creationId xmlns:p14="http://schemas.microsoft.com/office/powerpoint/2010/main" val="583541274"/>
      </p:ext>
    </p:extLst>
  </p:cSld>
  <p:clrMapOvr>
    <a:masterClrMapping/>
  </p:clrMapOvr>
  <p:extLst>
    <p:ext uri="{6950BFC3-D8DA-4A85-94F7-54DA5524770B}">
      <p188:commentRel xmlns="" xmlns:p188="http://schemas.microsoft.com/office/powerpoint/2018/8/main" r:id="rId2"/>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8CE5299-0B95-589D-3654-A113D53C25CD}"/>
              </a:ext>
            </a:extLst>
          </p:cNvPr>
          <p:cNvSpPr txBox="1"/>
          <p:nvPr/>
        </p:nvSpPr>
        <p:spPr>
          <a:xfrm>
            <a:off x="147021" y="0"/>
            <a:ext cx="8685007" cy="1938992"/>
          </a:xfrm>
          <a:prstGeom prst="rect">
            <a:avLst/>
          </a:prstGeom>
          <a:noFill/>
        </p:spPr>
        <p:txBody>
          <a:bodyPr wrap="square" rtlCol="0">
            <a:spAutoFit/>
          </a:bodyPr>
          <a:lstStyle/>
          <a:p>
            <a:r>
              <a:rPr lang="en-US" sz="6000" b="1" dirty="0">
                <a:latin typeface="Bahnschrift" panose="020B0502040204020203" pitchFamily="34" charset="0"/>
              </a:rPr>
              <a:t>Incarceration and </a:t>
            </a:r>
            <a:r>
              <a:rPr lang="en-US" sz="6000" b="1" dirty="0">
                <a:solidFill>
                  <a:schemeClr val="accent3"/>
                </a:solidFill>
                <a:latin typeface="Bahnschrift" panose="020B0502040204020203" pitchFamily="34" charset="0"/>
              </a:rPr>
              <a:t>Women’s Health</a:t>
            </a:r>
          </a:p>
        </p:txBody>
      </p:sp>
      <p:sp>
        <p:nvSpPr>
          <p:cNvPr id="3" name="TextBox 2">
            <a:extLst>
              <a:ext uri="{FF2B5EF4-FFF2-40B4-BE49-F238E27FC236}">
                <a16:creationId xmlns:a16="http://schemas.microsoft.com/office/drawing/2014/main" id="{39EC3543-1761-BB07-C6E2-4F3F6E330B7D}"/>
              </a:ext>
            </a:extLst>
          </p:cNvPr>
          <p:cNvSpPr txBox="1"/>
          <p:nvPr/>
        </p:nvSpPr>
        <p:spPr>
          <a:xfrm>
            <a:off x="1432561" y="2312394"/>
            <a:ext cx="10015370" cy="3970318"/>
          </a:xfrm>
          <a:prstGeom prst="rect">
            <a:avLst/>
          </a:prstGeom>
          <a:noFill/>
        </p:spPr>
        <p:txBody>
          <a:bodyPr wrap="square" rtlCol="0">
            <a:spAutoFit/>
          </a:bodyPr>
          <a:lstStyle/>
          <a:p>
            <a:r>
              <a:rPr lang="en-US" sz="2800" dirty="0">
                <a:solidFill>
                  <a:schemeClr val="tx2"/>
                </a:solidFill>
                <a:latin typeface="Bahnschrift" panose="020B0502040204020203" pitchFamily="34" charset="0"/>
              </a:rPr>
              <a:t>Women in prison experience poor sleep quality, poor nutrition, inadequate healthcare, and </a:t>
            </a:r>
            <a:r>
              <a:rPr lang="en-US" sz="2800" dirty="0">
                <a:solidFill>
                  <a:schemeClr val="accent3"/>
                </a:solidFill>
                <a:latin typeface="Bahnschrift" panose="020B0502040204020203" pitchFamily="34" charset="0"/>
              </a:rPr>
              <a:t>retraumatization</a:t>
            </a:r>
            <a:r>
              <a:rPr lang="en-US" sz="2800" dirty="0">
                <a:solidFill>
                  <a:schemeClr val="tx2"/>
                </a:solidFill>
                <a:latin typeface="Bahnschrift" panose="020B0502040204020203" pitchFamily="34" charset="0"/>
              </a:rPr>
              <a:t>.</a:t>
            </a:r>
          </a:p>
          <a:p>
            <a:endParaRPr lang="en-US" sz="2800" dirty="0">
              <a:solidFill>
                <a:srgbClr val="002060"/>
              </a:solidFill>
              <a:latin typeface="Bahnschrift" panose="020B0502040204020203" pitchFamily="34" charset="0"/>
            </a:endParaRPr>
          </a:p>
          <a:p>
            <a:r>
              <a:rPr lang="en-US" sz="2800" dirty="0">
                <a:latin typeface="Bahnschrift" panose="020B0502040204020203" pitchFamily="34" charset="0"/>
              </a:rPr>
              <a:t>Incarcerated women </a:t>
            </a:r>
            <a:r>
              <a:rPr lang="en-US" sz="2800" dirty="0">
                <a:solidFill>
                  <a:schemeClr val="accent3"/>
                </a:solidFill>
                <a:latin typeface="Bahnschrift" panose="020B0502040204020203" pitchFamily="34" charset="0"/>
              </a:rPr>
              <a:t>harm themselves </a:t>
            </a:r>
            <a:r>
              <a:rPr lang="en-US" sz="2800" dirty="0">
                <a:latin typeface="Bahnschrift" panose="020B0502040204020203" pitchFamily="34" charset="0"/>
              </a:rPr>
              <a:t>at substantially higher rates than women outside of prison.</a:t>
            </a:r>
          </a:p>
          <a:p>
            <a:endParaRPr lang="en-US" sz="2800" dirty="0">
              <a:latin typeface="Bahnschrift" panose="020B0502040204020203" pitchFamily="34" charset="0"/>
            </a:endParaRPr>
          </a:p>
          <a:p>
            <a:r>
              <a:rPr lang="en-US" sz="2800" dirty="0">
                <a:latin typeface="Bahnschrift" panose="020B0502040204020203" pitchFamily="34" charset="0"/>
              </a:rPr>
              <a:t>Transitioning in and out of prison causes </a:t>
            </a:r>
            <a:r>
              <a:rPr lang="en-US" sz="2800" dirty="0">
                <a:solidFill>
                  <a:schemeClr val="accent3"/>
                </a:solidFill>
                <a:latin typeface="Bahnschrift" panose="020B0502040204020203" pitchFamily="34" charset="0"/>
              </a:rPr>
              <a:t>disruptions in doctor-patient relationships, medication, and insurance coverage.</a:t>
            </a:r>
            <a:endParaRPr lang="en-US" sz="2800" dirty="0">
              <a:latin typeface="Bahnschrift" panose="020B0502040204020203" pitchFamily="34" charset="0"/>
            </a:endParaRPr>
          </a:p>
        </p:txBody>
      </p:sp>
    </p:spTree>
    <p:extLst>
      <p:ext uri="{BB962C8B-B14F-4D97-AF65-F5344CB8AC3E}">
        <p14:creationId xmlns:p14="http://schemas.microsoft.com/office/powerpoint/2010/main" val="3293333898"/>
      </p:ext>
    </p:extLst>
  </p:cSld>
  <p:clrMapOvr>
    <a:masterClrMapping/>
  </p:clrMapOvr>
  <p:extLst>
    <p:ext uri="{6950BFC3-D8DA-4A85-94F7-54DA5524770B}">
      <p188:commentRel xmlns="" xmlns:p188="http://schemas.microsoft.com/office/powerpoint/2018/8/main" r:id="rId2"/>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6DF2B69-DA9B-8A97-70D6-3AE8194E1352}"/>
              </a:ext>
            </a:extLst>
          </p:cNvPr>
          <p:cNvSpPr txBox="1"/>
          <p:nvPr/>
        </p:nvSpPr>
        <p:spPr>
          <a:xfrm>
            <a:off x="318471" y="133350"/>
            <a:ext cx="8685007" cy="1938992"/>
          </a:xfrm>
          <a:prstGeom prst="rect">
            <a:avLst/>
          </a:prstGeom>
          <a:noFill/>
        </p:spPr>
        <p:txBody>
          <a:bodyPr wrap="square" rtlCol="0">
            <a:spAutoFit/>
          </a:bodyPr>
          <a:lstStyle/>
          <a:p>
            <a:r>
              <a:rPr lang="en-US" sz="6000" b="1" dirty="0">
                <a:latin typeface="Bahnschrift" panose="020B0502040204020203" pitchFamily="34" charset="0"/>
              </a:rPr>
              <a:t>What about </a:t>
            </a:r>
          </a:p>
          <a:p>
            <a:r>
              <a:rPr lang="en-US" sz="6000" b="1" dirty="0">
                <a:solidFill>
                  <a:schemeClr val="accent3"/>
                </a:solidFill>
                <a:latin typeface="Bahnschrift" panose="020B0502040204020203" pitchFamily="34" charset="0"/>
              </a:rPr>
              <a:t>prison-based therapy</a:t>
            </a:r>
            <a:r>
              <a:rPr lang="en-US" sz="6000" b="1" dirty="0">
                <a:latin typeface="Bahnschrift" panose="020B0502040204020203" pitchFamily="34" charset="0"/>
              </a:rPr>
              <a:t>?</a:t>
            </a:r>
            <a:endParaRPr lang="en-US" sz="6000" b="1" dirty="0">
              <a:solidFill>
                <a:schemeClr val="accent3"/>
              </a:solidFill>
              <a:latin typeface="Bahnschrift" panose="020B0502040204020203" pitchFamily="34" charset="0"/>
            </a:endParaRPr>
          </a:p>
        </p:txBody>
      </p:sp>
      <p:sp>
        <p:nvSpPr>
          <p:cNvPr id="3" name="TextBox 2">
            <a:extLst>
              <a:ext uri="{FF2B5EF4-FFF2-40B4-BE49-F238E27FC236}">
                <a16:creationId xmlns:a16="http://schemas.microsoft.com/office/drawing/2014/main" id="{B97A7A4C-6B08-3DBB-F502-E1BAA843B5AC}"/>
              </a:ext>
            </a:extLst>
          </p:cNvPr>
          <p:cNvSpPr txBox="1"/>
          <p:nvPr/>
        </p:nvSpPr>
        <p:spPr>
          <a:xfrm>
            <a:off x="1257300" y="2548592"/>
            <a:ext cx="10096500" cy="3539430"/>
          </a:xfrm>
          <a:prstGeom prst="rect">
            <a:avLst/>
          </a:prstGeom>
          <a:noFill/>
        </p:spPr>
        <p:txBody>
          <a:bodyPr wrap="square" rtlCol="0">
            <a:spAutoFit/>
          </a:bodyPr>
          <a:lstStyle/>
          <a:p>
            <a:r>
              <a:rPr lang="en-US" sz="2800" dirty="0">
                <a:latin typeface="Bahnschrift" panose="020B0502040204020203" pitchFamily="34" charset="0"/>
              </a:rPr>
              <a:t>A review of over 200 studies found </a:t>
            </a:r>
            <a:r>
              <a:rPr lang="en-US" sz="2800" dirty="0">
                <a:solidFill>
                  <a:schemeClr val="accent3"/>
                </a:solidFill>
                <a:latin typeface="Bahnschrift" panose="020B0502040204020203" pitchFamily="34" charset="0"/>
              </a:rPr>
              <a:t>little evidence </a:t>
            </a:r>
            <a:r>
              <a:rPr lang="en-US" sz="2800" dirty="0">
                <a:latin typeface="Bahnschrift" panose="020B0502040204020203" pitchFamily="34" charset="0"/>
              </a:rPr>
              <a:t>that these services benefit women after release. </a:t>
            </a:r>
          </a:p>
          <a:p>
            <a:endParaRPr lang="en-US" sz="2800" dirty="0">
              <a:latin typeface="Bahnschrift" panose="020B0502040204020203" pitchFamily="34" charset="0"/>
            </a:endParaRPr>
          </a:p>
          <a:p>
            <a:r>
              <a:rPr lang="en-US" sz="2800" dirty="0">
                <a:latin typeface="Bahnschrift" panose="020B0502040204020203" pitchFamily="34" charset="0"/>
              </a:rPr>
              <a:t>Intensive prison drug treatment is </a:t>
            </a:r>
            <a:r>
              <a:rPr lang="en-US" sz="2800" dirty="0">
                <a:solidFill>
                  <a:schemeClr val="accent3"/>
                </a:solidFill>
                <a:latin typeface="Bahnschrift" panose="020B0502040204020203" pitchFamily="34" charset="0"/>
              </a:rPr>
              <a:t>less effective </a:t>
            </a:r>
            <a:r>
              <a:rPr lang="en-US" sz="2800" dirty="0">
                <a:latin typeface="Bahnschrift" panose="020B0502040204020203" pitchFamily="34" charset="0"/>
              </a:rPr>
              <a:t>than community-based programs.</a:t>
            </a:r>
          </a:p>
          <a:p>
            <a:endParaRPr lang="en-US" sz="2800" dirty="0">
              <a:latin typeface="Bahnschrift" panose="020B0502040204020203" pitchFamily="34" charset="0"/>
            </a:endParaRPr>
          </a:p>
          <a:p>
            <a:r>
              <a:rPr lang="en-US" sz="2800" dirty="0">
                <a:latin typeface="Bahnschrift" panose="020B0502040204020203" pitchFamily="34" charset="0"/>
              </a:rPr>
              <a:t>Incarceration and involuntary treatment are associated with </a:t>
            </a:r>
            <a:r>
              <a:rPr lang="en-US" sz="2800" dirty="0">
                <a:solidFill>
                  <a:schemeClr val="accent3"/>
                </a:solidFill>
                <a:latin typeface="Bahnschrift" panose="020B0502040204020203" pitchFamily="34" charset="0"/>
              </a:rPr>
              <a:t>high rates of fatal overdose </a:t>
            </a:r>
            <a:r>
              <a:rPr lang="en-US" sz="2800" dirty="0">
                <a:latin typeface="Bahnschrift" panose="020B0502040204020203" pitchFamily="34" charset="0"/>
              </a:rPr>
              <a:t>after release.</a:t>
            </a:r>
          </a:p>
        </p:txBody>
      </p:sp>
      <p:sp>
        <p:nvSpPr>
          <p:cNvPr id="4" name="TextBox 3">
            <a:extLst>
              <a:ext uri="{FF2B5EF4-FFF2-40B4-BE49-F238E27FC236}">
                <a16:creationId xmlns:a16="http://schemas.microsoft.com/office/drawing/2014/main" id="{01251ECE-2885-7BAF-3D39-703257E96BD0}"/>
              </a:ext>
            </a:extLst>
          </p:cNvPr>
          <p:cNvSpPr txBox="1"/>
          <p:nvPr/>
        </p:nvSpPr>
        <p:spPr>
          <a:xfrm>
            <a:off x="0" y="6480690"/>
            <a:ext cx="10409709" cy="369332"/>
          </a:xfrm>
          <a:prstGeom prst="rect">
            <a:avLst/>
          </a:prstGeom>
          <a:noFill/>
        </p:spPr>
        <p:txBody>
          <a:bodyPr wrap="none" rtlCol="0">
            <a:spAutoFit/>
          </a:bodyPr>
          <a:lstStyle/>
          <a:p>
            <a:r>
              <a:rPr lang="en-US" dirty="0">
                <a:solidFill>
                  <a:schemeClr val="accent6"/>
                </a:solidFill>
              </a:rPr>
              <a:t>https://sites.suffolk.edu/wiproject/2022/06/06/substance-use-mental-health-and-therapeutic-interventions/</a:t>
            </a:r>
          </a:p>
        </p:txBody>
      </p:sp>
    </p:spTree>
    <p:extLst>
      <p:ext uri="{BB962C8B-B14F-4D97-AF65-F5344CB8AC3E}">
        <p14:creationId xmlns:p14="http://schemas.microsoft.com/office/powerpoint/2010/main" val="1033242508"/>
      </p:ext>
    </p:extLst>
  </p:cSld>
  <p:clrMapOvr>
    <a:masterClrMapping/>
  </p:clrMapOvr>
  <p:extLst>
    <p:ext uri="{6950BFC3-D8DA-4A85-94F7-54DA5524770B}">
      <p188:commentRel xmlns="" xmlns:p188="http://schemas.microsoft.com/office/powerpoint/2018/8/main" r:id="rId2"/>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414486897"/>
      </p:ext>
    </p:extLst>
  </p:cSld>
  <p:clrMapOvr>
    <a:masterClrMapping/>
  </p:clrMapOvr>
  <p:extLst>
    <p:ext uri="{6950BFC3-D8DA-4A85-94F7-54DA5524770B}">
      <p188:commentRel xmlns="" xmlns:p188="http://schemas.microsoft.com/office/powerpoint/2018/8/main" r:id="rId2"/>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erson holding a baby&#10;&#10;Description automatically generated">
            <a:extLst>
              <a:ext uri="{FF2B5EF4-FFF2-40B4-BE49-F238E27FC236}">
                <a16:creationId xmlns:a16="http://schemas.microsoft.com/office/drawing/2014/main" id="{1D683C4A-4E95-5FDC-BF4F-A0935589E228}"/>
              </a:ext>
            </a:extLst>
          </p:cNvPr>
          <p:cNvPicPr>
            <a:picLocks noChangeAspect="1"/>
          </p:cNvPicPr>
          <p:nvPr/>
        </p:nvPicPr>
        <p:blipFill rotWithShape="1">
          <a:blip r:embed="rId3">
            <a:extLst>
              <a:ext uri="{28A0092B-C50C-407E-A947-70E740481C1C}">
                <a14:useLocalDpi xmlns:a14="http://schemas.microsoft.com/office/drawing/2010/main" val="0"/>
              </a:ext>
            </a:extLst>
          </a:blip>
          <a:srcRect l="20788" r="19952"/>
          <a:stretch/>
        </p:blipFill>
        <p:spPr>
          <a:xfrm>
            <a:off x="0" y="0"/>
            <a:ext cx="6096000" cy="6858000"/>
          </a:xfrm>
          <a:prstGeom prst="rect">
            <a:avLst/>
          </a:prstGeom>
        </p:spPr>
      </p:pic>
      <p:sp>
        <p:nvSpPr>
          <p:cNvPr id="4" name="TextBox 3">
            <a:extLst>
              <a:ext uri="{FF2B5EF4-FFF2-40B4-BE49-F238E27FC236}">
                <a16:creationId xmlns:a16="http://schemas.microsoft.com/office/drawing/2014/main" id="{A6381BA9-FD52-89F0-5067-07323D8D4933}"/>
              </a:ext>
            </a:extLst>
          </p:cNvPr>
          <p:cNvSpPr txBox="1"/>
          <p:nvPr/>
        </p:nvSpPr>
        <p:spPr>
          <a:xfrm>
            <a:off x="6251944" y="151179"/>
            <a:ext cx="5773479" cy="6555641"/>
          </a:xfrm>
          <a:prstGeom prst="rect">
            <a:avLst/>
          </a:prstGeom>
          <a:noFill/>
        </p:spPr>
        <p:txBody>
          <a:bodyPr wrap="square" rtlCol="0">
            <a:spAutoFit/>
          </a:bodyPr>
          <a:lstStyle/>
          <a:p>
            <a:r>
              <a:rPr lang="en-US" sz="2800" dirty="0">
                <a:latin typeface="Bahnschrift" panose="020B0502040204020203" pitchFamily="34" charset="0"/>
              </a:rPr>
              <a:t>Incarcerated women lack consistent access to </a:t>
            </a:r>
            <a:r>
              <a:rPr lang="en-US" sz="2800" dirty="0">
                <a:solidFill>
                  <a:schemeClr val="accent3"/>
                </a:solidFill>
                <a:latin typeface="Bahnschrift" panose="020B0502040204020203" pitchFamily="34" charset="0"/>
              </a:rPr>
              <a:t>abortion and contraception</a:t>
            </a:r>
            <a:r>
              <a:rPr lang="en-US" sz="2800" dirty="0">
                <a:latin typeface="Bahnschrift" panose="020B0502040204020203" pitchFamily="34" charset="0"/>
              </a:rPr>
              <a:t>, </a:t>
            </a:r>
            <a:r>
              <a:rPr lang="en-US" sz="2800" dirty="0">
                <a:solidFill>
                  <a:schemeClr val="accent3"/>
                </a:solidFill>
                <a:latin typeface="Bahnschrift" panose="020B0502040204020203" pitchFamily="34" charset="0"/>
              </a:rPr>
              <a:t>menstrual hygiene products</a:t>
            </a:r>
            <a:r>
              <a:rPr lang="en-US" sz="2800" dirty="0">
                <a:latin typeface="Bahnschrift" panose="020B0502040204020203" pitchFamily="34" charset="0"/>
              </a:rPr>
              <a:t>, and </a:t>
            </a:r>
            <a:r>
              <a:rPr lang="en-US" sz="2800" dirty="0">
                <a:solidFill>
                  <a:schemeClr val="accent3"/>
                </a:solidFill>
                <a:latin typeface="Bahnschrift" panose="020B0502040204020203" pitchFamily="34" charset="0"/>
              </a:rPr>
              <a:t>preventive care</a:t>
            </a:r>
            <a:r>
              <a:rPr lang="en-US" sz="2800" dirty="0">
                <a:latin typeface="Bahnschrift" panose="020B0502040204020203" pitchFamily="34" charset="0"/>
              </a:rPr>
              <a:t>.</a:t>
            </a:r>
          </a:p>
          <a:p>
            <a:endParaRPr lang="en-US" sz="2800" dirty="0">
              <a:solidFill>
                <a:schemeClr val="tx2"/>
              </a:solidFill>
              <a:latin typeface="Bahnschrift" panose="020B0502040204020203" pitchFamily="34" charset="0"/>
            </a:endParaRPr>
          </a:p>
          <a:p>
            <a:r>
              <a:rPr lang="en-US" sz="2800" dirty="0">
                <a:solidFill>
                  <a:schemeClr val="accent3"/>
                </a:solidFill>
                <a:latin typeface="Bahnschrift" panose="020B0502040204020203" pitchFamily="34" charset="0"/>
              </a:rPr>
              <a:t>6-10% of women in jails and prisons are pregnant</a:t>
            </a:r>
            <a:r>
              <a:rPr lang="en-US" sz="2800" dirty="0">
                <a:solidFill>
                  <a:schemeClr val="tx2"/>
                </a:solidFill>
                <a:latin typeface="Bahnschrift" panose="020B0502040204020203" pitchFamily="34" charset="0"/>
              </a:rPr>
              <a:t>. Many lack access to prenatal care, screenings, and social support in pregnancy.</a:t>
            </a:r>
          </a:p>
          <a:p>
            <a:endParaRPr lang="en-US" sz="2800" dirty="0">
              <a:solidFill>
                <a:schemeClr val="tx2"/>
              </a:solidFill>
              <a:latin typeface="Bahnschrift" panose="020B0502040204020203" pitchFamily="34" charset="0"/>
            </a:endParaRPr>
          </a:p>
          <a:p>
            <a:r>
              <a:rPr lang="en-US" sz="2800" dirty="0">
                <a:solidFill>
                  <a:schemeClr val="tx2"/>
                </a:solidFill>
                <a:latin typeface="Bahnschrift" panose="020B0502040204020203" pitchFamily="34" charset="0"/>
              </a:rPr>
              <a:t>Mothers separated from newborns experience higher rates of </a:t>
            </a:r>
            <a:r>
              <a:rPr lang="en-US" sz="2800" dirty="0">
                <a:solidFill>
                  <a:schemeClr val="accent3"/>
                </a:solidFill>
                <a:latin typeface="Bahnschrift" panose="020B0502040204020203" pitchFamily="34" charset="0"/>
              </a:rPr>
              <a:t>postpartum depression and emotional trauma</a:t>
            </a:r>
            <a:r>
              <a:rPr lang="en-US" sz="2800" dirty="0">
                <a:solidFill>
                  <a:schemeClr val="tx2"/>
                </a:solidFill>
                <a:latin typeface="Bahnschrift" panose="020B0502040204020203" pitchFamily="34" charset="0"/>
              </a:rPr>
              <a:t>.</a:t>
            </a:r>
          </a:p>
        </p:txBody>
      </p:sp>
    </p:spTree>
    <p:extLst>
      <p:ext uri="{BB962C8B-B14F-4D97-AF65-F5344CB8AC3E}">
        <p14:creationId xmlns:p14="http://schemas.microsoft.com/office/powerpoint/2010/main" val="3468172248"/>
      </p:ext>
    </p:extLst>
  </p:cSld>
  <p:clrMapOvr>
    <a:masterClrMapping/>
  </p:clrMapOvr>
  <p:extLst>
    <p:ext uri="{6950BFC3-D8DA-4A85-94F7-54DA5524770B}">
      <p188:commentRel xmlns="" xmlns:p188="http://schemas.microsoft.com/office/powerpoint/2018/8/main" r:id="rId4"/>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356994961"/>
      </p:ext>
    </p:extLst>
  </p:cSld>
  <p:clrMapOvr>
    <a:masterClrMapping/>
  </p:clrMapOvr>
  <p:extLst>
    <p:ext uri="{6950BFC3-D8DA-4A85-94F7-54DA5524770B}">
      <p188:commentRel xmlns="" xmlns:p188="http://schemas.microsoft.com/office/powerpoint/2018/8/main" r:id="rId2"/>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3">
            <a:extLst>
              <a:ext uri="{FF2B5EF4-FFF2-40B4-BE49-F238E27FC236}">
                <a16:creationId xmlns:a16="http://schemas.microsoft.com/office/drawing/2014/main" id="{960399C2-6530-106F-184C-E24BBF6FC9D4}"/>
              </a:ext>
            </a:extLst>
          </p:cNvPr>
          <p:cNvGraphicFramePr/>
          <p:nvPr>
            <p:extLst>
              <p:ext uri="{D42A27DB-BD31-4B8C-83A1-F6EECF244321}">
                <p14:modId xmlns:p14="http://schemas.microsoft.com/office/powerpoint/2010/main" val="2415456759"/>
              </p:ext>
            </p:extLst>
          </p:nvPr>
        </p:nvGraphicFramePr>
        <p:xfrm>
          <a:off x="1200023" y="1774281"/>
          <a:ext cx="9923930" cy="4040593"/>
        </p:xfrm>
        <a:graphic>
          <a:graphicData uri="http://schemas.openxmlformats.org/drawingml/2006/chart">
            <c:chart xmlns:c="http://schemas.openxmlformats.org/drawingml/2006/chart" xmlns:r="http://schemas.openxmlformats.org/officeDocument/2006/relationships" r:id="rId2"/>
          </a:graphicData>
        </a:graphic>
      </p:graphicFrame>
      <p:sp>
        <p:nvSpPr>
          <p:cNvPr id="5" name="TextBox 4">
            <a:extLst>
              <a:ext uri="{FF2B5EF4-FFF2-40B4-BE49-F238E27FC236}">
                <a16:creationId xmlns:a16="http://schemas.microsoft.com/office/drawing/2014/main" id="{A2F2E3FC-24B7-CBF0-035C-4B3CC79232FC}"/>
              </a:ext>
            </a:extLst>
          </p:cNvPr>
          <p:cNvSpPr txBox="1"/>
          <p:nvPr/>
        </p:nvSpPr>
        <p:spPr>
          <a:xfrm>
            <a:off x="0" y="5934670"/>
            <a:ext cx="10434918" cy="923330"/>
          </a:xfrm>
          <a:prstGeom prst="rect">
            <a:avLst/>
          </a:prstGeom>
          <a:noFill/>
        </p:spPr>
        <p:txBody>
          <a:bodyPr wrap="square" rtlCol="0">
            <a:spAutoFit/>
          </a:bodyPr>
          <a:lstStyle/>
          <a:p>
            <a:r>
              <a:rPr lang="en-US" dirty="0">
                <a:solidFill>
                  <a:schemeClr val="accent6">
                    <a:lumMod val="60000"/>
                    <a:lumOff val="40000"/>
                  </a:schemeClr>
                </a:solidFill>
              </a:rPr>
              <a:t>Source: </a:t>
            </a:r>
            <a:r>
              <a:rPr lang="en-US" b="0" i="0" dirty="0">
                <a:solidFill>
                  <a:schemeClr val="accent6">
                    <a:lumMod val="60000"/>
                    <a:lumOff val="40000"/>
                  </a:schemeClr>
                </a:solidFill>
                <a:effectLst/>
                <a:latin typeface="Source Sans Pro" panose="020B0503030403020204" pitchFamily="34" charset="0"/>
              </a:rPr>
              <a:t> Carson, E.A. (2022). Prisoners in 2021 – Statistical Tables. Washington, DC: Bureau of Justice Statistics, p. 22 </a:t>
            </a:r>
            <a:r>
              <a:rPr lang="en-US" b="0" i="1" dirty="0">
                <a:solidFill>
                  <a:schemeClr val="accent6">
                    <a:lumMod val="60000"/>
                    <a:lumOff val="40000"/>
                  </a:schemeClr>
                </a:solidFill>
                <a:effectLst/>
                <a:latin typeface="Source Sans Pro" panose="020B0503030403020204" pitchFamily="34" charset="0"/>
              </a:rPr>
              <a:t>Percent of sentenced prisoners under the jurisdiction of state or federal correctional authorities</a:t>
            </a:r>
            <a:r>
              <a:rPr lang="en-US" b="0" i="0" dirty="0">
                <a:solidFill>
                  <a:schemeClr val="accent6">
                    <a:lumMod val="60000"/>
                    <a:lumOff val="40000"/>
                  </a:schemeClr>
                </a:solidFill>
                <a:effectLst/>
                <a:latin typeface="Source Sans Pro" panose="020B0503030403020204" pitchFamily="34" charset="0"/>
              </a:rPr>
              <a:t>.</a:t>
            </a:r>
            <a:endParaRPr lang="en-US" dirty="0">
              <a:solidFill>
                <a:schemeClr val="accent6">
                  <a:lumMod val="60000"/>
                  <a:lumOff val="40000"/>
                </a:schemeClr>
              </a:solidFill>
            </a:endParaRPr>
          </a:p>
        </p:txBody>
      </p:sp>
      <p:sp>
        <p:nvSpPr>
          <p:cNvPr id="6" name="TextBox 5">
            <a:extLst>
              <a:ext uri="{FF2B5EF4-FFF2-40B4-BE49-F238E27FC236}">
                <a16:creationId xmlns:a16="http://schemas.microsoft.com/office/drawing/2014/main" id="{AF4BD455-3E6B-8E40-A14C-7E449EE84EFA}"/>
              </a:ext>
            </a:extLst>
          </p:cNvPr>
          <p:cNvSpPr txBox="1"/>
          <p:nvPr/>
        </p:nvSpPr>
        <p:spPr>
          <a:xfrm>
            <a:off x="224118" y="161365"/>
            <a:ext cx="11250706" cy="1323439"/>
          </a:xfrm>
          <a:prstGeom prst="rect">
            <a:avLst/>
          </a:prstGeom>
          <a:noFill/>
        </p:spPr>
        <p:txBody>
          <a:bodyPr wrap="square" rtlCol="0">
            <a:spAutoFit/>
          </a:bodyPr>
          <a:lstStyle/>
          <a:p>
            <a:r>
              <a:rPr lang="en-US" sz="4000" dirty="0">
                <a:solidFill>
                  <a:schemeClr val="accent3"/>
                </a:solidFill>
                <a:latin typeface="Bahnschrift" panose="020B0502040204020203" pitchFamily="34" charset="0"/>
              </a:rPr>
              <a:t>17.6% </a:t>
            </a:r>
            <a:r>
              <a:rPr lang="en-US" sz="4000" dirty="0">
                <a:latin typeface="Bahnschrift" panose="020B0502040204020203" pitchFamily="34" charset="0"/>
              </a:rPr>
              <a:t>of incarcerated women are aged 50 or older.</a:t>
            </a:r>
          </a:p>
        </p:txBody>
      </p:sp>
    </p:spTree>
    <p:extLst>
      <p:ext uri="{BB962C8B-B14F-4D97-AF65-F5344CB8AC3E}">
        <p14:creationId xmlns:p14="http://schemas.microsoft.com/office/powerpoint/2010/main" val="103753979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close-up of a person's hands&#10;&#10;Description automatically generated">
            <a:extLst>
              <a:ext uri="{FF2B5EF4-FFF2-40B4-BE49-F238E27FC236}">
                <a16:creationId xmlns:a16="http://schemas.microsoft.com/office/drawing/2014/main" id="{DCE2A57D-80C0-FDD8-0B2F-9E30A2C683C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333" y="0"/>
            <a:ext cx="4571402" cy="6858000"/>
          </a:xfrm>
          <a:prstGeom prst="rect">
            <a:avLst/>
          </a:prstGeom>
        </p:spPr>
      </p:pic>
      <p:sp>
        <p:nvSpPr>
          <p:cNvPr id="5" name="TextBox 4">
            <a:extLst>
              <a:ext uri="{FF2B5EF4-FFF2-40B4-BE49-F238E27FC236}">
                <a16:creationId xmlns:a16="http://schemas.microsoft.com/office/drawing/2014/main" id="{227AE29E-0C1A-8BA0-7FB5-9CF2CD0D9F6E}"/>
              </a:ext>
            </a:extLst>
          </p:cNvPr>
          <p:cNvSpPr txBox="1"/>
          <p:nvPr/>
        </p:nvSpPr>
        <p:spPr>
          <a:xfrm>
            <a:off x="4800600" y="366623"/>
            <a:ext cx="7100017" cy="6124754"/>
          </a:xfrm>
          <a:prstGeom prst="rect">
            <a:avLst/>
          </a:prstGeom>
          <a:noFill/>
        </p:spPr>
        <p:txBody>
          <a:bodyPr wrap="square" rtlCol="0">
            <a:spAutoFit/>
          </a:bodyPr>
          <a:lstStyle/>
          <a:p>
            <a:r>
              <a:rPr lang="en-US" sz="2800" dirty="0">
                <a:latin typeface="Bahnschrift" panose="020B0502040204020203" pitchFamily="34" charset="0"/>
              </a:rPr>
              <a:t>Incarcerated women experience </a:t>
            </a:r>
            <a:r>
              <a:rPr lang="en-US" sz="2800" dirty="0">
                <a:solidFill>
                  <a:schemeClr val="accent3"/>
                </a:solidFill>
                <a:latin typeface="Bahnschrift" panose="020B0502040204020203" pitchFamily="34" charset="0"/>
              </a:rPr>
              <a:t>accelerated aging.</a:t>
            </a:r>
          </a:p>
          <a:p>
            <a:endParaRPr lang="en-US" sz="2800" dirty="0">
              <a:latin typeface="Bahnschrift" panose="020B0502040204020203" pitchFamily="34" charset="0"/>
            </a:endParaRPr>
          </a:p>
          <a:p>
            <a:r>
              <a:rPr lang="en-US" sz="2800" dirty="0">
                <a:latin typeface="Bahnschrift" panose="020B0502040204020203" pitchFamily="34" charset="0"/>
              </a:rPr>
              <a:t>They report an average of </a:t>
            </a:r>
            <a:r>
              <a:rPr lang="en-US" sz="2800" dirty="0">
                <a:solidFill>
                  <a:schemeClr val="accent3"/>
                </a:solidFill>
                <a:latin typeface="Bahnschrift" panose="020B0502040204020203" pitchFamily="34" charset="0"/>
              </a:rPr>
              <a:t>4 illnesses </a:t>
            </a:r>
            <a:r>
              <a:rPr lang="en-US" sz="2800" dirty="0">
                <a:latin typeface="Bahnschrift" panose="020B0502040204020203" pitchFamily="34" charset="0"/>
              </a:rPr>
              <a:t>and take </a:t>
            </a:r>
            <a:r>
              <a:rPr lang="en-US" sz="2800" dirty="0">
                <a:solidFill>
                  <a:schemeClr val="accent3"/>
                </a:solidFill>
                <a:latin typeface="Bahnschrift" panose="020B0502040204020203" pitchFamily="34" charset="0"/>
              </a:rPr>
              <a:t>3 medications daily</a:t>
            </a:r>
            <a:r>
              <a:rPr lang="en-US" sz="2800" dirty="0">
                <a:latin typeface="Bahnschrift" panose="020B0502040204020203" pitchFamily="34" charset="0"/>
              </a:rPr>
              <a:t>. </a:t>
            </a:r>
          </a:p>
          <a:p>
            <a:endParaRPr lang="en-US" sz="2800" dirty="0">
              <a:latin typeface="Bahnschrift" panose="020B0502040204020203" pitchFamily="34" charset="0"/>
            </a:endParaRPr>
          </a:p>
          <a:p>
            <a:r>
              <a:rPr lang="en-US" sz="2800" dirty="0">
                <a:latin typeface="Bahnschrift" panose="020B0502040204020203" pitchFamily="34" charset="0"/>
              </a:rPr>
              <a:t>&amp; High rates of hypertension, asthma, diabetes, cancer, impaired vision and hearing, memory loss, and cognitive decline.</a:t>
            </a:r>
          </a:p>
          <a:p>
            <a:endParaRPr lang="en-US" sz="2800" dirty="0">
              <a:latin typeface="Bahnschrift" panose="020B0502040204020203" pitchFamily="34" charset="0"/>
            </a:endParaRPr>
          </a:p>
          <a:p>
            <a:r>
              <a:rPr lang="en-US" sz="2800" dirty="0">
                <a:latin typeface="Bahnschrift" panose="020B0502040204020203" pitchFamily="34" charset="0"/>
              </a:rPr>
              <a:t>Health care for older people costs </a:t>
            </a:r>
            <a:r>
              <a:rPr lang="en-US" sz="2800" dirty="0">
                <a:solidFill>
                  <a:schemeClr val="accent3"/>
                </a:solidFill>
                <a:latin typeface="Bahnschrift" panose="020B0502040204020203" pitchFamily="34" charset="0"/>
              </a:rPr>
              <a:t>4 to 8 times </a:t>
            </a:r>
            <a:r>
              <a:rPr lang="en-US" sz="2800" dirty="0">
                <a:latin typeface="Bahnschrift" panose="020B0502040204020203" pitchFamily="34" charset="0"/>
              </a:rPr>
              <a:t>more than health care for younger people.</a:t>
            </a:r>
          </a:p>
        </p:txBody>
      </p:sp>
    </p:spTree>
    <p:extLst>
      <p:ext uri="{BB962C8B-B14F-4D97-AF65-F5344CB8AC3E}">
        <p14:creationId xmlns:p14="http://schemas.microsoft.com/office/powerpoint/2010/main" val="168395523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2C01D5E-1D00-7421-8520-109387B81BF5}"/>
              </a:ext>
            </a:extLst>
          </p:cNvPr>
          <p:cNvSpPr txBox="1"/>
          <p:nvPr/>
        </p:nvSpPr>
        <p:spPr>
          <a:xfrm>
            <a:off x="6415913" y="314146"/>
            <a:ext cx="5505450" cy="6124754"/>
          </a:xfrm>
          <a:prstGeom prst="rect">
            <a:avLst/>
          </a:prstGeom>
          <a:noFill/>
        </p:spPr>
        <p:txBody>
          <a:bodyPr wrap="square" rtlCol="0">
            <a:spAutoFit/>
          </a:bodyPr>
          <a:lstStyle/>
          <a:p>
            <a:r>
              <a:rPr lang="en-US" sz="2800" dirty="0">
                <a:latin typeface="Bahnschrift" panose="020B0502040204020203" pitchFamily="34" charset="0"/>
              </a:rPr>
              <a:t>Impairment of </a:t>
            </a:r>
            <a:r>
              <a:rPr lang="en-US" sz="2800" dirty="0">
                <a:solidFill>
                  <a:schemeClr val="accent3"/>
                </a:solidFill>
                <a:latin typeface="Bahnschrift" panose="020B0502040204020203" pitchFamily="34" charset="0"/>
              </a:rPr>
              <a:t>Prison Activities of Daily Living (PADLs)</a:t>
            </a:r>
            <a:r>
              <a:rPr lang="en-US" sz="2800" dirty="0">
                <a:latin typeface="Bahnschrift" panose="020B0502040204020203" pitchFamily="34" charset="0"/>
              </a:rPr>
              <a:t>, e.g., dropping to the ground, climbing into bunk beds, standing in lines.</a:t>
            </a:r>
          </a:p>
          <a:p>
            <a:endParaRPr lang="en-US" sz="2800" dirty="0">
              <a:latin typeface="Bahnschrift" panose="020B0502040204020203" pitchFamily="34" charset="0"/>
            </a:endParaRPr>
          </a:p>
          <a:p>
            <a:r>
              <a:rPr lang="en-US" sz="2800" dirty="0">
                <a:latin typeface="Bahnschrift" panose="020B0502040204020203" pitchFamily="34" charset="0"/>
              </a:rPr>
              <a:t>50% of older incarcerated women reported a </a:t>
            </a:r>
            <a:r>
              <a:rPr lang="en-US" sz="2800" dirty="0">
                <a:solidFill>
                  <a:schemeClr val="accent3"/>
                </a:solidFill>
                <a:latin typeface="Bahnschrift" panose="020B0502040204020203" pitchFamily="34" charset="0"/>
              </a:rPr>
              <a:t>fall in the previous year</a:t>
            </a:r>
            <a:r>
              <a:rPr lang="en-US" sz="2800" dirty="0">
                <a:latin typeface="Bahnschrift" panose="020B0502040204020203" pitchFamily="34" charset="0"/>
              </a:rPr>
              <a:t>.</a:t>
            </a:r>
          </a:p>
          <a:p>
            <a:endParaRPr lang="en-US" sz="2800" dirty="0">
              <a:latin typeface="Bahnschrift" panose="020B0502040204020203" pitchFamily="34" charset="0"/>
            </a:endParaRPr>
          </a:p>
          <a:p>
            <a:r>
              <a:rPr lang="en-US" sz="2800" dirty="0">
                <a:latin typeface="Bahnschrift" panose="020B0502040204020203" pitchFamily="34" charset="0"/>
              </a:rPr>
              <a:t>Impaired hearing, cognitive decline, and memory loss can interfere with the ability to </a:t>
            </a:r>
            <a:r>
              <a:rPr lang="en-US" sz="2800" dirty="0">
                <a:solidFill>
                  <a:schemeClr val="accent3"/>
                </a:solidFill>
                <a:latin typeface="Bahnschrift" panose="020B0502040204020203" pitchFamily="34" charset="0"/>
              </a:rPr>
              <a:t>understand and comply with prison rules.</a:t>
            </a:r>
          </a:p>
        </p:txBody>
      </p:sp>
      <p:graphicFrame>
        <p:nvGraphicFramePr>
          <p:cNvPr id="5" name="Chart 4">
            <a:extLst>
              <a:ext uri="{FF2B5EF4-FFF2-40B4-BE49-F238E27FC236}">
                <a16:creationId xmlns:a16="http://schemas.microsoft.com/office/drawing/2014/main" id="{E44C6EC6-54A1-F950-CEA4-6D38691703FB}"/>
              </a:ext>
            </a:extLst>
          </p:cNvPr>
          <p:cNvGraphicFramePr/>
          <p:nvPr>
            <p:extLst>
              <p:ext uri="{D42A27DB-BD31-4B8C-83A1-F6EECF244321}">
                <p14:modId xmlns:p14="http://schemas.microsoft.com/office/powerpoint/2010/main" val="3395825381"/>
              </p:ext>
            </p:extLst>
          </p:nvPr>
        </p:nvGraphicFramePr>
        <p:xfrm>
          <a:off x="-405130" y="428177"/>
          <a:ext cx="7087616" cy="5418667"/>
        </p:xfrm>
        <a:graphic>
          <a:graphicData uri="http://schemas.openxmlformats.org/drawingml/2006/chart">
            <c:chart xmlns:c="http://schemas.openxmlformats.org/drawingml/2006/chart" xmlns:r="http://schemas.openxmlformats.org/officeDocument/2006/relationships" r:id="rId2"/>
          </a:graphicData>
        </a:graphic>
      </p:graphicFrame>
      <p:sp>
        <p:nvSpPr>
          <p:cNvPr id="6" name="TextBox 5">
            <a:extLst>
              <a:ext uri="{FF2B5EF4-FFF2-40B4-BE49-F238E27FC236}">
                <a16:creationId xmlns:a16="http://schemas.microsoft.com/office/drawing/2014/main" id="{01F754E8-0BED-EEE7-55F9-208F950777B3}"/>
              </a:ext>
            </a:extLst>
          </p:cNvPr>
          <p:cNvSpPr txBox="1"/>
          <p:nvPr/>
        </p:nvSpPr>
        <p:spPr>
          <a:xfrm>
            <a:off x="2081022" y="3429000"/>
            <a:ext cx="2115312" cy="1754326"/>
          </a:xfrm>
          <a:prstGeom prst="rect">
            <a:avLst/>
          </a:prstGeom>
          <a:noFill/>
        </p:spPr>
        <p:txBody>
          <a:bodyPr wrap="square" rtlCol="0">
            <a:spAutoFit/>
          </a:bodyPr>
          <a:lstStyle/>
          <a:p>
            <a:pPr algn="ctr"/>
            <a:r>
              <a:rPr lang="en-US" sz="7200" b="1" dirty="0">
                <a:solidFill>
                  <a:schemeClr val="bg1"/>
                </a:solidFill>
                <a:latin typeface="Bahnschrift" panose="020B0502040204020203" pitchFamily="34" charset="0"/>
              </a:rPr>
              <a:t>69%</a:t>
            </a:r>
          </a:p>
          <a:p>
            <a:pPr algn="ctr"/>
            <a:r>
              <a:rPr lang="en-US" b="1" dirty="0">
                <a:solidFill>
                  <a:schemeClr val="bg1"/>
                </a:solidFill>
                <a:latin typeface="Bahnschrift" panose="020B0502040204020203" pitchFamily="34" charset="0"/>
              </a:rPr>
              <a:t>At least 1 </a:t>
            </a:r>
          </a:p>
          <a:p>
            <a:pPr algn="ctr"/>
            <a:r>
              <a:rPr lang="en-US" b="1" dirty="0">
                <a:solidFill>
                  <a:schemeClr val="bg1"/>
                </a:solidFill>
                <a:latin typeface="Bahnschrift" panose="020B0502040204020203" pitchFamily="34" charset="0"/>
              </a:rPr>
              <a:t>PADL impairment</a:t>
            </a:r>
            <a:endParaRPr lang="en-US" sz="700" b="1" dirty="0">
              <a:solidFill>
                <a:schemeClr val="bg1"/>
              </a:solidFill>
              <a:latin typeface="Bahnschrift" panose="020B0502040204020203" pitchFamily="34" charset="0"/>
            </a:endParaRPr>
          </a:p>
        </p:txBody>
      </p:sp>
      <p:sp>
        <p:nvSpPr>
          <p:cNvPr id="7" name="TextBox 6">
            <a:extLst>
              <a:ext uri="{FF2B5EF4-FFF2-40B4-BE49-F238E27FC236}">
                <a16:creationId xmlns:a16="http://schemas.microsoft.com/office/drawing/2014/main" id="{8A267C86-2E2B-EB6B-9674-DE7D696B07C6}"/>
              </a:ext>
            </a:extLst>
          </p:cNvPr>
          <p:cNvSpPr txBox="1"/>
          <p:nvPr/>
        </p:nvSpPr>
        <p:spPr>
          <a:xfrm>
            <a:off x="4064" y="6270755"/>
            <a:ext cx="5705856" cy="577081"/>
          </a:xfrm>
          <a:prstGeom prst="rect">
            <a:avLst/>
          </a:prstGeom>
          <a:noFill/>
        </p:spPr>
        <p:txBody>
          <a:bodyPr wrap="square" rtlCol="0">
            <a:spAutoFit/>
          </a:bodyPr>
          <a:lstStyle/>
          <a:p>
            <a:r>
              <a:rPr lang="en-US" sz="1050" b="0" i="0" dirty="0">
                <a:solidFill>
                  <a:schemeClr val="accent6"/>
                </a:solidFill>
                <a:effectLst/>
                <a:latin typeface="Bahnschrift" panose="020B0502040204020203" pitchFamily="34" charset="0"/>
              </a:rPr>
              <a:t>Williams, B. A., Lindquist, K., </a:t>
            </a:r>
            <a:r>
              <a:rPr lang="en-US" sz="1050" b="0" i="0" dirty="0" err="1">
                <a:solidFill>
                  <a:schemeClr val="accent6"/>
                </a:solidFill>
                <a:effectLst/>
                <a:latin typeface="Bahnschrift" panose="020B0502040204020203" pitchFamily="34" charset="0"/>
              </a:rPr>
              <a:t>Sudore</a:t>
            </a:r>
            <a:r>
              <a:rPr lang="en-US" sz="1050" b="0" i="0" dirty="0">
                <a:solidFill>
                  <a:schemeClr val="accent6"/>
                </a:solidFill>
                <a:effectLst/>
                <a:latin typeface="Bahnschrift" panose="020B0502040204020203" pitchFamily="34" charset="0"/>
              </a:rPr>
              <a:t>, R. L., </a:t>
            </a:r>
            <a:r>
              <a:rPr lang="en-US" sz="1050" b="0" i="0" dirty="0" err="1">
                <a:solidFill>
                  <a:schemeClr val="accent6"/>
                </a:solidFill>
                <a:effectLst/>
                <a:latin typeface="Bahnschrift" panose="020B0502040204020203" pitchFamily="34" charset="0"/>
              </a:rPr>
              <a:t>Strupp</a:t>
            </a:r>
            <a:r>
              <a:rPr lang="en-US" sz="1050" b="0" i="0" dirty="0">
                <a:solidFill>
                  <a:schemeClr val="accent6"/>
                </a:solidFill>
                <a:effectLst/>
                <a:latin typeface="Bahnschrift" panose="020B0502040204020203" pitchFamily="34" charset="0"/>
              </a:rPr>
              <a:t>, H. M., Willmott, D. J., &amp; Walter, L. C. (2006). Being old and doing time: Functional impairment and adverse experiences of geriatric female prisoners. </a:t>
            </a:r>
            <a:r>
              <a:rPr lang="en-US" sz="1050" b="0" i="1" dirty="0">
                <a:solidFill>
                  <a:schemeClr val="accent6"/>
                </a:solidFill>
                <a:effectLst/>
                <a:latin typeface="Bahnschrift" panose="020B0502040204020203" pitchFamily="34" charset="0"/>
              </a:rPr>
              <a:t>Journal of the American Geriatrics Society</a:t>
            </a:r>
            <a:r>
              <a:rPr lang="en-US" sz="1050" b="0" i="0" dirty="0">
                <a:solidFill>
                  <a:schemeClr val="accent6"/>
                </a:solidFill>
                <a:effectLst/>
                <a:latin typeface="Bahnschrift" panose="020B0502040204020203" pitchFamily="34" charset="0"/>
              </a:rPr>
              <a:t>, </a:t>
            </a:r>
            <a:r>
              <a:rPr lang="en-US" sz="1050" b="0" i="1" dirty="0">
                <a:solidFill>
                  <a:schemeClr val="accent6"/>
                </a:solidFill>
                <a:effectLst/>
                <a:latin typeface="Bahnschrift" panose="020B0502040204020203" pitchFamily="34" charset="0"/>
              </a:rPr>
              <a:t>54</a:t>
            </a:r>
            <a:r>
              <a:rPr lang="en-US" sz="1050" b="0" i="0" dirty="0">
                <a:solidFill>
                  <a:schemeClr val="accent6"/>
                </a:solidFill>
                <a:effectLst/>
                <a:latin typeface="Bahnschrift" panose="020B0502040204020203" pitchFamily="34" charset="0"/>
              </a:rPr>
              <a:t>(4), 702-707.</a:t>
            </a:r>
            <a:endParaRPr lang="en-US" sz="1050" dirty="0">
              <a:solidFill>
                <a:schemeClr val="accent6"/>
              </a:solidFill>
              <a:latin typeface="Bahnschrift" panose="020B0502040204020203" pitchFamily="34" charset="0"/>
            </a:endParaRPr>
          </a:p>
        </p:txBody>
      </p:sp>
    </p:spTree>
    <p:extLst>
      <p:ext uri="{BB962C8B-B14F-4D97-AF65-F5344CB8AC3E}">
        <p14:creationId xmlns:p14="http://schemas.microsoft.com/office/powerpoint/2010/main" val="870729837"/>
      </p:ext>
    </p:extLst>
  </p:cSld>
  <p:clrMapOvr>
    <a:masterClrMapping/>
  </p:clrMapOvr>
  <p:extLst>
    <p:ext uri="{6950BFC3-D8DA-4A85-94F7-54DA5524770B}">
      <p188:commentRel xmlns="" xmlns:p188="http://schemas.microsoft.com/office/powerpoint/2018/8/main" r:id="rId3"/>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0F0A925-D941-0EEB-1D16-CA755081D65F}"/>
              </a:ext>
            </a:extLst>
          </p:cNvPr>
          <p:cNvSpPr txBox="1"/>
          <p:nvPr/>
        </p:nvSpPr>
        <p:spPr>
          <a:xfrm>
            <a:off x="188577" y="71811"/>
            <a:ext cx="11033760" cy="1938992"/>
          </a:xfrm>
          <a:prstGeom prst="rect">
            <a:avLst/>
          </a:prstGeom>
          <a:noFill/>
        </p:spPr>
        <p:txBody>
          <a:bodyPr wrap="square" rtlCol="0">
            <a:spAutoFit/>
          </a:bodyPr>
          <a:lstStyle/>
          <a:p>
            <a:r>
              <a:rPr lang="en-US" sz="6000" b="1" dirty="0">
                <a:latin typeface="Bahnschrift" panose="020B0502040204020203" pitchFamily="34" charset="0"/>
              </a:rPr>
              <a:t>Releasing older people is </a:t>
            </a:r>
            <a:r>
              <a:rPr lang="en-US" sz="6000" b="1" dirty="0">
                <a:solidFill>
                  <a:schemeClr val="accent3"/>
                </a:solidFill>
                <a:latin typeface="Bahnschrift" panose="020B0502040204020203" pitchFamily="34" charset="0"/>
              </a:rPr>
              <a:t>not</a:t>
            </a:r>
            <a:r>
              <a:rPr lang="en-US" sz="6000" b="1" dirty="0">
                <a:latin typeface="Bahnschrift" panose="020B0502040204020203" pitchFamily="34" charset="0"/>
              </a:rPr>
              <a:t> a public safety risk</a:t>
            </a:r>
          </a:p>
        </p:txBody>
      </p:sp>
      <p:sp>
        <p:nvSpPr>
          <p:cNvPr id="3" name="TextBox 2">
            <a:extLst>
              <a:ext uri="{FF2B5EF4-FFF2-40B4-BE49-F238E27FC236}">
                <a16:creationId xmlns:a16="http://schemas.microsoft.com/office/drawing/2014/main" id="{F485B217-654D-20B5-939F-BB0067D78D25}"/>
              </a:ext>
            </a:extLst>
          </p:cNvPr>
          <p:cNvSpPr txBox="1"/>
          <p:nvPr/>
        </p:nvSpPr>
        <p:spPr>
          <a:xfrm>
            <a:off x="8687199" y="1859073"/>
            <a:ext cx="3316224" cy="4524315"/>
          </a:xfrm>
          <a:prstGeom prst="rect">
            <a:avLst/>
          </a:prstGeom>
          <a:noFill/>
        </p:spPr>
        <p:txBody>
          <a:bodyPr wrap="square" rtlCol="0">
            <a:spAutoFit/>
          </a:bodyPr>
          <a:lstStyle/>
          <a:p>
            <a:r>
              <a:rPr lang="en-US" sz="2400" dirty="0">
                <a:latin typeface="Bahnschrift" panose="020B0502040204020203" pitchFamily="34" charset="0"/>
              </a:rPr>
              <a:t>The driver of reimprisonment for older age groups, especially older women, is </a:t>
            </a:r>
            <a:r>
              <a:rPr lang="en-US" sz="2400" dirty="0">
                <a:solidFill>
                  <a:schemeClr val="accent3"/>
                </a:solidFill>
                <a:latin typeface="Bahnschrift" panose="020B0502040204020203" pitchFamily="34" charset="0"/>
              </a:rPr>
              <a:t>parole violations, </a:t>
            </a:r>
            <a:r>
              <a:rPr lang="en-US" sz="2400" dirty="0">
                <a:latin typeface="Bahnschrift" panose="020B0502040204020203" pitchFamily="34" charset="0"/>
              </a:rPr>
              <a:t>not new criminal offenses.</a:t>
            </a:r>
          </a:p>
          <a:p>
            <a:endParaRPr lang="en-US" sz="2400" dirty="0">
              <a:latin typeface="Bahnschrift" panose="020B0502040204020203" pitchFamily="34" charset="0"/>
            </a:endParaRPr>
          </a:p>
          <a:p>
            <a:r>
              <a:rPr lang="en-US" sz="2400" dirty="0">
                <a:latin typeface="Bahnschrift" panose="020B0502040204020203" pitchFamily="34" charset="0"/>
              </a:rPr>
              <a:t>Meaningful decarceration policies must also address </a:t>
            </a:r>
            <a:r>
              <a:rPr lang="en-US" sz="2400" dirty="0">
                <a:solidFill>
                  <a:schemeClr val="accent3"/>
                </a:solidFill>
                <a:latin typeface="Bahnschrift" panose="020B0502040204020203" pitchFamily="34" charset="0"/>
              </a:rPr>
              <a:t>probation and parole.</a:t>
            </a:r>
            <a:endParaRPr lang="en-US" sz="2400" dirty="0">
              <a:latin typeface="Bahnschrift" panose="020B0502040204020203" pitchFamily="34" charset="0"/>
            </a:endParaRPr>
          </a:p>
        </p:txBody>
      </p:sp>
      <p:pic>
        <p:nvPicPr>
          <p:cNvPr id="5" name="Picture 4">
            <a:extLst>
              <a:ext uri="{FF2B5EF4-FFF2-40B4-BE49-F238E27FC236}">
                <a16:creationId xmlns:a16="http://schemas.microsoft.com/office/drawing/2014/main" id="{2BDA17AA-D615-F138-AE28-2A87337098B3}"/>
              </a:ext>
            </a:extLst>
          </p:cNvPr>
          <p:cNvPicPr>
            <a:picLocks noChangeAspect="1"/>
          </p:cNvPicPr>
          <p:nvPr/>
        </p:nvPicPr>
        <p:blipFill>
          <a:blip r:embed="rId3"/>
          <a:stretch>
            <a:fillRect/>
          </a:stretch>
        </p:blipFill>
        <p:spPr>
          <a:xfrm>
            <a:off x="188577" y="2010803"/>
            <a:ext cx="8449854" cy="4372585"/>
          </a:xfrm>
          <a:prstGeom prst="rect">
            <a:avLst/>
          </a:prstGeom>
        </p:spPr>
      </p:pic>
      <p:sp>
        <p:nvSpPr>
          <p:cNvPr id="6" name="TextBox 5">
            <a:extLst>
              <a:ext uri="{FF2B5EF4-FFF2-40B4-BE49-F238E27FC236}">
                <a16:creationId xmlns:a16="http://schemas.microsoft.com/office/drawing/2014/main" id="{789B2795-A046-944E-6654-63364423CFC7}"/>
              </a:ext>
            </a:extLst>
          </p:cNvPr>
          <p:cNvSpPr txBox="1"/>
          <p:nvPr/>
        </p:nvSpPr>
        <p:spPr>
          <a:xfrm>
            <a:off x="0" y="6507254"/>
            <a:ext cx="7638687" cy="338554"/>
          </a:xfrm>
          <a:prstGeom prst="rect">
            <a:avLst/>
          </a:prstGeom>
          <a:noFill/>
        </p:spPr>
        <p:txBody>
          <a:bodyPr wrap="square" rtlCol="0">
            <a:spAutoFit/>
          </a:bodyPr>
          <a:lstStyle/>
          <a:p>
            <a:r>
              <a:rPr lang="en-US" sz="1600" dirty="0">
                <a:solidFill>
                  <a:schemeClr val="accent6"/>
                </a:solidFill>
                <a:latin typeface="Bahnschrift" panose="020B0502040204020203" pitchFamily="34" charset="0"/>
              </a:rPr>
              <a:t>Source: https://www.aclu.org/files/assets/elderlyprisonreport_20120613_1.pdf</a:t>
            </a:r>
          </a:p>
        </p:txBody>
      </p:sp>
    </p:spTree>
    <p:extLst>
      <p:ext uri="{BB962C8B-B14F-4D97-AF65-F5344CB8AC3E}">
        <p14:creationId xmlns:p14="http://schemas.microsoft.com/office/powerpoint/2010/main" val="3971395320"/>
      </p:ext>
    </p:extLst>
  </p:cSld>
  <p:clrMapOvr>
    <a:masterClrMapping/>
  </p:clrMapOvr>
  <p:extLst>
    <p:ext uri="{6950BFC3-D8DA-4A85-94F7-54DA5524770B}">
      <p188:commentRel xmlns="" xmlns:p188="http://schemas.microsoft.com/office/powerpoint/2018/8/main" r:id="rId4"/>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485B217-654D-20B5-939F-BB0067D78D25}"/>
              </a:ext>
            </a:extLst>
          </p:cNvPr>
          <p:cNvSpPr txBox="1"/>
          <p:nvPr/>
        </p:nvSpPr>
        <p:spPr>
          <a:xfrm>
            <a:off x="8687199" y="1859073"/>
            <a:ext cx="3316224" cy="4524315"/>
          </a:xfrm>
          <a:prstGeom prst="rect">
            <a:avLst/>
          </a:prstGeom>
          <a:noFill/>
        </p:spPr>
        <p:txBody>
          <a:bodyPr wrap="square" rtlCol="0">
            <a:spAutoFit/>
          </a:bodyPr>
          <a:lstStyle/>
          <a:p>
            <a:r>
              <a:rPr lang="en-US" sz="2400" dirty="0">
                <a:latin typeface="Bahnschrift" panose="020B0502040204020203" pitchFamily="34" charset="0"/>
              </a:rPr>
              <a:t>The driver of reimprisonment for older age groups, especially older women, is </a:t>
            </a:r>
            <a:r>
              <a:rPr lang="en-US" sz="2400" dirty="0">
                <a:solidFill>
                  <a:schemeClr val="accent3"/>
                </a:solidFill>
                <a:latin typeface="Bahnschrift" panose="020B0502040204020203" pitchFamily="34" charset="0"/>
              </a:rPr>
              <a:t>parole violations, </a:t>
            </a:r>
            <a:r>
              <a:rPr lang="en-US" sz="2400" dirty="0">
                <a:latin typeface="Bahnschrift" panose="020B0502040204020203" pitchFamily="34" charset="0"/>
              </a:rPr>
              <a:t>not new criminal offenses.</a:t>
            </a:r>
          </a:p>
          <a:p>
            <a:endParaRPr lang="en-US" sz="2400" dirty="0">
              <a:latin typeface="Bahnschrift" panose="020B0502040204020203" pitchFamily="34" charset="0"/>
            </a:endParaRPr>
          </a:p>
          <a:p>
            <a:r>
              <a:rPr lang="en-US" sz="2400" dirty="0">
                <a:latin typeface="Bahnschrift" panose="020B0502040204020203" pitchFamily="34" charset="0"/>
              </a:rPr>
              <a:t>Meaningful decarceration policies must also address </a:t>
            </a:r>
            <a:r>
              <a:rPr lang="en-US" sz="2400" dirty="0">
                <a:solidFill>
                  <a:schemeClr val="accent3"/>
                </a:solidFill>
                <a:latin typeface="Bahnschrift" panose="020B0502040204020203" pitchFamily="34" charset="0"/>
              </a:rPr>
              <a:t>probation and parole.</a:t>
            </a:r>
            <a:endParaRPr lang="en-US" sz="2400" dirty="0">
              <a:latin typeface="Bahnschrift" panose="020B0502040204020203" pitchFamily="34" charset="0"/>
            </a:endParaRPr>
          </a:p>
        </p:txBody>
      </p:sp>
      <p:sp>
        <p:nvSpPr>
          <p:cNvPr id="6" name="TextBox 5">
            <a:extLst>
              <a:ext uri="{FF2B5EF4-FFF2-40B4-BE49-F238E27FC236}">
                <a16:creationId xmlns:a16="http://schemas.microsoft.com/office/drawing/2014/main" id="{789B2795-A046-944E-6654-63364423CFC7}"/>
              </a:ext>
            </a:extLst>
          </p:cNvPr>
          <p:cNvSpPr txBox="1"/>
          <p:nvPr/>
        </p:nvSpPr>
        <p:spPr>
          <a:xfrm>
            <a:off x="0" y="6507254"/>
            <a:ext cx="7638687" cy="338554"/>
          </a:xfrm>
          <a:prstGeom prst="rect">
            <a:avLst/>
          </a:prstGeom>
          <a:noFill/>
        </p:spPr>
        <p:txBody>
          <a:bodyPr wrap="square" rtlCol="0">
            <a:spAutoFit/>
          </a:bodyPr>
          <a:lstStyle/>
          <a:p>
            <a:r>
              <a:rPr lang="en-US" sz="1600" dirty="0">
                <a:solidFill>
                  <a:schemeClr val="accent6"/>
                </a:solidFill>
                <a:latin typeface="Bahnschrift" panose="020B0502040204020203" pitchFamily="34" charset="0"/>
              </a:rPr>
              <a:t>Source: https://www.aclu.org/files/assets/elderlyprisonreport_20120613_1.pdf</a:t>
            </a:r>
          </a:p>
        </p:txBody>
      </p:sp>
      <p:pic>
        <p:nvPicPr>
          <p:cNvPr id="7" name="Picture 6">
            <a:extLst>
              <a:ext uri="{FF2B5EF4-FFF2-40B4-BE49-F238E27FC236}">
                <a16:creationId xmlns:a16="http://schemas.microsoft.com/office/drawing/2014/main" id="{CAA3294F-B54D-9D7B-012D-374AFF041062}"/>
              </a:ext>
            </a:extLst>
          </p:cNvPr>
          <p:cNvPicPr>
            <a:picLocks noChangeAspect="1"/>
          </p:cNvPicPr>
          <p:nvPr/>
        </p:nvPicPr>
        <p:blipFill>
          <a:blip r:embed="rId2"/>
          <a:stretch>
            <a:fillRect/>
          </a:stretch>
        </p:blipFill>
        <p:spPr>
          <a:xfrm>
            <a:off x="608251" y="2010803"/>
            <a:ext cx="7659274" cy="4524315"/>
          </a:xfrm>
          <a:prstGeom prst="rect">
            <a:avLst/>
          </a:prstGeom>
        </p:spPr>
      </p:pic>
      <p:sp>
        <p:nvSpPr>
          <p:cNvPr id="8" name="TextBox 7">
            <a:extLst>
              <a:ext uri="{FF2B5EF4-FFF2-40B4-BE49-F238E27FC236}">
                <a16:creationId xmlns:a16="http://schemas.microsoft.com/office/drawing/2014/main" id="{CC1534A2-A9E5-E948-CD11-50FADA8FFD70}"/>
              </a:ext>
            </a:extLst>
          </p:cNvPr>
          <p:cNvSpPr txBox="1"/>
          <p:nvPr/>
        </p:nvSpPr>
        <p:spPr>
          <a:xfrm>
            <a:off x="188577" y="71811"/>
            <a:ext cx="11033760" cy="1938992"/>
          </a:xfrm>
          <a:prstGeom prst="rect">
            <a:avLst/>
          </a:prstGeom>
          <a:noFill/>
        </p:spPr>
        <p:txBody>
          <a:bodyPr wrap="square" rtlCol="0">
            <a:spAutoFit/>
          </a:bodyPr>
          <a:lstStyle/>
          <a:p>
            <a:r>
              <a:rPr lang="en-US" sz="6000" b="1" dirty="0">
                <a:latin typeface="Bahnschrift" panose="020B0502040204020203" pitchFamily="34" charset="0"/>
              </a:rPr>
              <a:t>Releasing older people is </a:t>
            </a:r>
            <a:r>
              <a:rPr lang="en-US" sz="6000" b="1" dirty="0">
                <a:solidFill>
                  <a:schemeClr val="accent3"/>
                </a:solidFill>
                <a:latin typeface="Bahnschrift" panose="020B0502040204020203" pitchFamily="34" charset="0"/>
              </a:rPr>
              <a:t>not</a:t>
            </a:r>
            <a:r>
              <a:rPr lang="en-US" sz="6000" b="1" dirty="0">
                <a:latin typeface="Bahnschrift" panose="020B0502040204020203" pitchFamily="34" charset="0"/>
              </a:rPr>
              <a:t> a public safety risk</a:t>
            </a:r>
          </a:p>
        </p:txBody>
      </p:sp>
    </p:spTree>
    <p:extLst>
      <p:ext uri="{BB962C8B-B14F-4D97-AF65-F5344CB8AC3E}">
        <p14:creationId xmlns:p14="http://schemas.microsoft.com/office/powerpoint/2010/main" val="33918861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485B217-654D-20B5-939F-BB0067D78D25}"/>
              </a:ext>
            </a:extLst>
          </p:cNvPr>
          <p:cNvSpPr txBox="1"/>
          <p:nvPr/>
        </p:nvSpPr>
        <p:spPr>
          <a:xfrm>
            <a:off x="8687199" y="1859073"/>
            <a:ext cx="3316224" cy="4524315"/>
          </a:xfrm>
          <a:prstGeom prst="rect">
            <a:avLst/>
          </a:prstGeom>
          <a:noFill/>
        </p:spPr>
        <p:txBody>
          <a:bodyPr wrap="square" rtlCol="0">
            <a:spAutoFit/>
          </a:bodyPr>
          <a:lstStyle/>
          <a:p>
            <a:r>
              <a:rPr lang="en-US" sz="2400" dirty="0">
                <a:latin typeface="Bahnschrift" panose="020B0502040204020203" pitchFamily="34" charset="0"/>
              </a:rPr>
              <a:t>The driver of reimprisonment for older age groups, especially older women, is </a:t>
            </a:r>
            <a:r>
              <a:rPr lang="en-US" sz="2400" dirty="0">
                <a:solidFill>
                  <a:schemeClr val="accent3"/>
                </a:solidFill>
                <a:latin typeface="Bahnschrift" panose="020B0502040204020203" pitchFamily="34" charset="0"/>
              </a:rPr>
              <a:t>parole violations, </a:t>
            </a:r>
            <a:r>
              <a:rPr lang="en-US" sz="2400" dirty="0">
                <a:latin typeface="Bahnschrift" panose="020B0502040204020203" pitchFamily="34" charset="0"/>
              </a:rPr>
              <a:t>not new criminal offenses.</a:t>
            </a:r>
          </a:p>
          <a:p>
            <a:endParaRPr lang="en-US" sz="2400" dirty="0">
              <a:latin typeface="Bahnschrift" panose="020B0502040204020203" pitchFamily="34" charset="0"/>
            </a:endParaRPr>
          </a:p>
          <a:p>
            <a:r>
              <a:rPr lang="en-US" sz="2400" dirty="0">
                <a:latin typeface="Bahnschrift" panose="020B0502040204020203" pitchFamily="34" charset="0"/>
              </a:rPr>
              <a:t>Meaningful decarceration policies must also address </a:t>
            </a:r>
            <a:r>
              <a:rPr lang="en-US" sz="2400" dirty="0">
                <a:solidFill>
                  <a:schemeClr val="accent3"/>
                </a:solidFill>
                <a:latin typeface="Bahnschrift" panose="020B0502040204020203" pitchFamily="34" charset="0"/>
              </a:rPr>
              <a:t>probation and parole.</a:t>
            </a:r>
            <a:endParaRPr lang="en-US" sz="2400" dirty="0">
              <a:latin typeface="Bahnschrift" panose="020B0502040204020203" pitchFamily="34" charset="0"/>
            </a:endParaRPr>
          </a:p>
        </p:txBody>
      </p:sp>
      <p:sp>
        <p:nvSpPr>
          <p:cNvPr id="6" name="TextBox 5">
            <a:extLst>
              <a:ext uri="{FF2B5EF4-FFF2-40B4-BE49-F238E27FC236}">
                <a16:creationId xmlns:a16="http://schemas.microsoft.com/office/drawing/2014/main" id="{789B2795-A046-944E-6654-63364423CFC7}"/>
              </a:ext>
            </a:extLst>
          </p:cNvPr>
          <p:cNvSpPr txBox="1"/>
          <p:nvPr/>
        </p:nvSpPr>
        <p:spPr>
          <a:xfrm>
            <a:off x="0" y="6507254"/>
            <a:ext cx="7638687" cy="338554"/>
          </a:xfrm>
          <a:prstGeom prst="rect">
            <a:avLst/>
          </a:prstGeom>
          <a:noFill/>
        </p:spPr>
        <p:txBody>
          <a:bodyPr wrap="square" rtlCol="0">
            <a:spAutoFit/>
          </a:bodyPr>
          <a:lstStyle/>
          <a:p>
            <a:r>
              <a:rPr lang="en-US" sz="1600" dirty="0">
                <a:solidFill>
                  <a:schemeClr val="accent6"/>
                </a:solidFill>
                <a:latin typeface="Bahnschrift" panose="020B0502040204020203" pitchFamily="34" charset="0"/>
              </a:rPr>
              <a:t>Source: https://www.aclu.org/files/assets/elderlyprisonreport_20120613_1.pdf</a:t>
            </a:r>
          </a:p>
        </p:txBody>
      </p:sp>
      <p:pic>
        <p:nvPicPr>
          <p:cNvPr id="5" name="Picture 4">
            <a:extLst>
              <a:ext uri="{FF2B5EF4-FFF2-40B4-BE49-F238E27FC236}">
                <a16:creationId xmlns:a16="http://schemas.microsoft.com/office/drawing/2014/main" id="{B8C9358F-EB20-F111-7140-2620B381E21F}"/>
              </a:ext>
            </a:extLst>
          </p:cNvPr>
          <p:cNvPicPr>
            <a:picLocks noChangeAspect="1"/>
          </p:cNvPicPr>
          <p:nvPr/>
        </p:nvPicPr>
        <p:blipFill>
          <a:blip r:embed="rId2"/>
          <a:stretch>
            <a:fillRect/>
          </a:stretch>
        </p:blipFill>
        <p:spPr>
          <a:xfrm>
            <a:off x="312988" y="2191827"/>
            <a:ext cx="8249801" cy="4315427"/>
          </a:xfrm>
          <a:prstGeom prst="rect">
            <a:avLst/>
          </a:prstGeom>
        </p:spPr>
      </p:pic>
      <p:sp>
        <p:nvSpPr>
          <p:cNvPr id="8" name="TextBox 7">
            <a:extLst>
              <a:ext uri="{FF2B5EF4-FFF2-40B4-BE49-F238E27FC236}">
                <a16:creationId xmlns:a16="http://schemas.microsoft.com/office/drawing/2014/main" id="{6B83BB0E-DA23-6F85-4D49-1479EF687684}"/>
              </a:ext>
            </a:extLst>
          </p:cNvPr>
          <p:cNvSpPr txBox="1"/>
          <p:nvPr/>
        </p:nvSpPr>
        <p:spPr>
          <a:xfrm>
            <a:off x="188577" y="71811"/>
            <a:ext cx="11033760" cy="1938992"/>
          </a:xfrm>
          <a:prstGeom prst="rect">
            <a:avLst/>
          </a:prstGeom>
          <a:noFill/>
        </p:spPr>
        <p:txBody>
          <a:bodyPr wrap="square" rtlCol="0">
            <a:spAutoFit/>
          </a:bodyPr>
          <a:lstStyle/>
          <a:p>
            <a:r>
              <a:rPr lang="en-US" sz="6000" b="1" dirty="0">
                <a:latin typeface="Bahnschrift" panose="020B0502040204020203" pitchFamily="34" charset="0"/>
              </a:rPr>
              <a:t>Releasing older people is </a:t>
            </a:r>
            <a:r>
              <a:rPr lang="en-US" sz="6000" b="1" dirty="0">
                <a:solidFill>
                  <a:schemeClr val="accent3"/>
                </a:solidFill>
                <a:latin typeface="Bahnschrift" panose="020B0502040204020203" pitchFamily="34" charset="0"/>
              </a:rPr>
              <a:t>not</a:t>
            </a:r>
            <a:r>
              <a:rPr lang="en-US" sz="6000" b="1" dirty="0">
                <a:latin typeface="Bahnschrift" panose="020B0502040204020203" pitchFamily="34" charset="0"/>
              </a:rPr>
              <a:t> a public safety risk</a:t>
            </a:r>
          </a:p>
        </p:txBody>
      </p:sp>
    </p:spTree>
    <p:extLst>
      <p:ext uri="{BB962C8B-B14F-4D97-AF65-F5344CB8AC3E}">
        <p14:creationId xmlns:p14="http://schemas.microsoft.com/office/powerpoint/2010/main" val="38012602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A flock of birds flying in the sky&#10;&#10;Description automatically generated">
            <a:extLst>
              <a:ext uri="{FF2B5EF4-FFF2-40B4-BE49-F238E27FC236}">
                <a16:creationId xmlns:a16="http://schemas.microsoft.com/office/drawing/2014/main" id="{7D299FB2-0F58-F7C6-D637-2F2A68958B87}"/>
              </a:ext>
            </a:extLst>
          </p:cNvPr>
          <p:cNvPicPr>
            <a:picLocks noChangeAspect="1"/>
          </p:cNvPicPr>
          <p:nvPr/>
        </p:nvPicPr>
        <p:blipFill rotWithShape="1">
          <a:blip r:embed="rId2">
            <a:alphaModFix amt="20000"/>
            <a:extLst>
              <a:ext uri="{28A0092B-C50C-407E-A947-70E740481C1C}">
                <a14:useLocalDpi xmlns:a14="http://schemas.microsoft.com/office/drawing/2010/main" val="0"/>
              </a:ext>
            </a:extLst>
          </a:blip>
          <a:srcRect t="8455" b="7761"/>
          <a:stretch/>
        </p:blipFill>
        <p:spPr>
          <a:xfrm>
            <a:off x="-85344" y="0"/>
            <a:ext cx="12277343" cy="6858000"/>
          </a:xfrm>
          <a:prstGeom prst="rect">
            <a:avLst/>
          </a:prstGeom>
        </p:spPr>
      </p:pic>
      <p:pic>
        <p:nvPicPr>
          <p:cNvPr id="4" name="Graphic 3" descr="Hockey Stick Curve Graph outline">
            <a:extLst>
              <a:ext uri="{FF2B5EF4-FFF2-40B4-BE49-F238E27FC236}">
                <a16:creationId xmlns:a16="http://schemas.microsoft.com/office/drawing/2014/main" id="{CE34EDEB-3C8A-A6A6-2B6E-3B59C6F14D2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81028" y="2438400"/>
            <a:ext cx="1866900" cy="1866900"/>
          </a:xfrm>
          <a:prstGeom prst="rect">
            <a:avLst/>
          </a:prstGeom>
        </p:spPr>
      </p:pic>
      <p:pic>
        <p:nvPicPr>
          <p:cNvPr id="6" name="Graphic 5" descr="Route (Two Pins With A Path) outline">
            <a:extLst>
              <a:ext uri="{FF2B5EF4-FFF2-40B4-BE49-F238E27FC236}">
                <a16:creationId xmlns:a16="http://schemas.microsoft.com/office/drawing/2014/main" id="{BB5BD921-649B-A147-7712-1813D113B4D0}"/>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676653" y="2495550"/>
            <a:ext cx="1866900" cy="1866900"/>
          </a:xfrm>
          <a:prstGeom prst="rect">
            <a:avLst/>
          </a:prstGeom>
        </p:spPr>
      </p:pic>
      <p:pic>
        <p:nvPicPr>
          <p:cNvPr id="8" name="Graphic 7" descr="Heart with pulse outline">
            <a:extLst>
              <a:ext uri="{FF2B5EF4-FFF2-40B4-BE49-F238E27FC236}">
                <a16:creationId xmlns:a16="http://schemas.microsoft.com/office/drawing/2014/main" id="{92444A84-46E4-794F-2FF7-13A2F87FDC4D}"/>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6953252" y="2495550"/>
            <a:ext cx="1866900" cy="1866900"/>
          </a:xfrm>
          <a:prstGeom prst="rect">
            <a:avLst/>
          </a:prstGeom>
        </p:spPr>
      </p:pic>
      <p:pic>
        <p:nvPicPr>
          <p:cNvPr id="10" name="Graphic 9" descr="Signpost outline">
            <a:extLst>
              <a:ext uri="{FF2B5EF4-FFF2-40B4-BE49-F238E27FC236}">
                <a16:creationId xmlns:a16="http://schemas.microsoft.com/office/drawing/2014/main" id="{1F59D702-8769-57E1-2322-5876187C2006}"/>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9639301" y="2495550"/>
            <a:ext cx="1866900" cy="1866900"/>
          </a:xfrm>
          <a:prstGeom prst="rect">
            <a:avLst/>
          </a:prstGeom>
        </p:spPr>
      </p:pic>
    </p:spTree>
    <p:extLst>
      <p:ext uri="{BB962C8B-B14F-4D97-AF65-F5344CB8AC3E}">
        <p14:creationId xmlns:p14="http://schemas.microsoft.com/office/powerpoint/2010/main" val="204636855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D14F65D-CEF7-4DFA-382C-F5A45C7ABB94}"/>
              </a:ext>
            </a:extLst>
          </p:cNvPr>
          <p:cNvSpPr txBox="1"/>
          <p:nvPr/>
        </p:nvSpPr>
        <p:spPr>
          <a:xfrm>
            <a:off x="318247" y="322729"/>
            <a:ext cx="9721103" cy="1015663"/>
          </a:xfrm>
          <a:prstGeom prst="rect">
            <a:avLst/>
          </a:prstGeom>
          <a:noFill/>
        </p:spPr>
        <p:txBody>
          <a:bodyPr wrap="square" rtlCol="0">
            <a:spAutoFit/>
          </a:bodyPr>
          <a:lstStyle/>
          <a:p>
            <a:r>
              <a:rPr lang="en-US" sz="6000" b="1" dirty="0">
                <a:latin typeface="Bahnschrift" panose="020B0502040204020203" pitchFamily="34" charset="0"/>
              </a:rPr>
              <a:t>What are the alternatives?</a:t>
            </a:r>
          </a:p>
        </p:txBody>
      </p:sp>
      <p:sp>
        <p:nvSpPr>
          <p:cNvPr id="3" name="TextBox 2">
            <a:extLst>
              <a:ext uri="{FF2B5EF4-FFF2-40B4-BE49-F238E27FC236}">
                <a16:creationId xmlns:a16="http://schemas.microsoft.com/office/drawing/2014/main" id="{6F83D531-6CB5-AA1A-1552-C34710EC3C06}"/>
              </a:ext>
            </a:extLst>
          </p:cNvPr>
          <p:cNvSpPr txBox="1"/>
          <p:nvPr/>
        </p:nvSpPr>
        <p:spPr>
          <a:xfrm>
            <a:off x="1181100" y="3475732"/>
            <a:ext cx="10229850" cy="1077218"/>
          </a:xfrm>
          <a:prstGeom prst="rect">
            <a:avLst/>
          </a:prstGeom>
          <a:noFill/>
        </p:spPr>
        <p:txBody>
          <a:bodyPr wrap="square" rtlCol="0">
            <a:spAutoFit/>
          </a:bodyPr>
          <a:lstStyle/>
          <a:p>
            <a:r>
              <a:rPr lang="en-US" sz="3200" dirty="0">
                <a:latin typeface="Bahnschrift" panose="020B0502040204020203" pitchFamily="34" charset="0"/>
              </a:rPr>
              <a:t>Meaningful action on reducing women’s incarceration must address “</a:t>
            </a:r>
            <a:r>
              <a:rPr lang="en-US" sz="3200" dirty="0">
                <a:solidFill>
                  <a:schemeClr val="accent3"/>
                </a:solidFill>
                <a:latin typeface="Bahnschrift" panose="020B0502040204020203" pitchFamily="34" charset="0"/>
              </a:rPr>
              <a:t>upstream</a:t>
            </a:r>
            <a:r>
              <a:rPr lang="en-US" sz="3200" dirty="0">
                <a:latin typeface="Bahnschrift" panose="020B0502040204020203" pitchFamily="34" charset="0"/>
              </a:rPr>
              <a:t>” and “</a:t>
            </a:r>
            <a:r>
              <a:rPr lang="en-US" sz="3200" dirty="0">
                <a:solidFill>
                  <a:schemeClr val="accent3"/>
                </a:solidFill>
                <a:latin typeface="Bahnschrift" panose="020B0502040204020203" pitchFamily="34" charset="0"/>
              </a:rPr>
              <a:t>downstream</a:t>
            </a:r>
            <a:r>
              <a:rPr lang="en-US" sz="3200" dirty="0">
                <a:latin typeface="Bahnschrift" panose="020B0502040204020203" pitchFamily="34" charset="0"/>
              </a:rPr>
              <a:t>”</a:t>
            </a:r>
          </a:p>
        </p:txBody>
      </p:sp>
      <p:sp>
        <p:nvSpPr>
          <p:cNvPr id="4" name="TextBox 3">
            <a:extLst>
              <a:ext uri="{FF2B5EF4-FFF2-40B4-BE49-F238E27FC236}">
                <a16:creationId xmlns:a16="http://schemas.microsoft.com/office/drawing/2014/main" id="{5783CE6F-9EF0-31CB-7602-9C311167796C}"/>
              </a:ext>
            </a:extLst>
          </p:cNvPr>
          <p:cNvSpPr txBox="1"/>
          <p:nvPr/>
        </p:nvSpPr>
        <p:spPr>
          <a:xfrm>
            <a:off x="1181100" y="1916078"/>
            <a:ext cx="9886950" cy="1077218"/>
          </a:xfrm>
          <a:prstGeom prst="rect">
            <a:avLst/>
          </a:prstGeom>
          <a:noFill/>
        </p:spPr>
        <p:txBody>
          <a:bodyPr wrap="square" rtlCol="0">
            <a:spAutoFit/>
          </a:bodyPr>
          <a:lstStyle/>
          <a:p>
            <a:r>
              <a:rPr lang="en-US" sz="3200" dirty="0">
                <a:latin typeface="Bahnschrift" panose="020B0502040204020203" pitchFamily="34" charset="0"/>
              </a:rPr>
              <a:t>Improved </a:t>
            </a:r>
            <a:r>
              <a:rPr lang="en-US" sz="3200" dirty="0">
                <a:solidFill>
                  <a:schemeClr val="accent3"/>
                </a:solidFill>
                <a:latin typeface="Bahnschrift" panose="020B0502040204020203" pitchFamily="34" charset="0"/>
              </a:rPr>
              <a:t>community supervision</a:t>
            </a:r>
            <a:r>
              <a:rPr lang="en-US" sz="3200" dirty="0">
                <a:latin typeface="Bahnschrift" panose="020B0502040204020203" pitchFamily="34" charset="0"/>
              </a:rPr>
              <a:t>, </a:t>
            </a:r>
            <a:r>
              <a:rPr lang="en-US" sz="3200" dirty="0">
                <a:solidFill>
                  <a:schemeClr val="accent3"/>
                </a:solidFill>
                <a:latin typeface="Bahnschrift" panose="020B0502040204020203" pitchFamily="34" charset="0"/>
              </a:rPr>
              <a:t>resentencing</a:t>
            </a:r>
            <a:r>
              <a:rPr lang="en-US" sz="3200" dirty="0">
                <a:latin typeface="Bahnschrift" panose="020B0502040204020203" pitchFamily="34" charset="0"/>
              </a:rPr>
              <a:t>, </a:t>
            </a:r>
            <a:r>
              <a:rPr lang="en-US" sz="3200" dirty="0">
                <a:solidFill>
                  <a:schemeClr val="accent3"/>
                </a:solidFill>
                <a:latin typeface="Bahnschrift" panose="020B0502040204020203" pitchFamily="34" charset="0"/>
              </a:rPr>
              <a:t>medical parole</a:t>
            </a:r>
            <a:r>
              <a:rPr lang="en-US" sz="3200" dirty="0">
                <a:latin typeface="Bahnschrift" panose="020B0502040204020203" pitchFamily="34" charset="0"/>
              </a:rPr>
              <a:t>, and </a:t>
            </a:r>
            <a:r>
              <a:rPr lang="en-US" sz="3200" dirty="0">
                <a:solidFill>
                  <a:schemeClr val="accent3"/>
                </a:solidFill>
                <a:latin typeface="Bahnschrift" panose="020B0502040204020203" pitchFamily="34" charset="0"/>
              </a:rPr>
              <a:t>clemency</a:t>
            </a:r>
          </a:p>
        </p:txBody>
      </p:sp>
      <p:sp>
        <p:nvSpPr>
          <p:cNvPr id="5" name="TextBox 4">
            <a:extLst>
              <a:ext uri="{FF2B5EF4-FFF2-40B4-BE49-F238E27FC236}">
                <a16:creationId xmlns:a16="http://schemas.microsoft.com/office/drawing/2014/main" id="{76992DD9-7A4E-A99E-08FD-7A3E61B24FC2}"/>
              </a:ext>
            </a:extLst>
          </p:cNvPr>
          <p:cNvSpPr txBox="1"/>
          <p:nvPr/>
        </p:nvSpPr>
        <p:spPr>
          <a:xfrm>
            <a:off x="1181100" y="5130636"/>
            <a:ext cx="10229850" cy="1077218"/>
          </a:xfrm>
          <a:prstGeom prst="rect">
            <a:avLst/>
          </a:prstGeom>
          <a:noFill/>
        </p:spPr>
        <p:txBody>
          <a:bodyPr wrap="square" rtlCol="0">
            <a:spAutoFit/>
          </a:bodyPr>
          <a:lstStyle/>
          <a:p>
            <a:r>
              <a:rPr lang="en-US" sz="3200" dirty="0">
                <a:latin typeface="Bahnschrift" panose="020B0502040204020203" pitchFamily="34" charset="0"/>
              </a:rPr>
              <a:t>Resist the allure of adding “</a:t>
            </a:r>
            <a:r>
              <a:rPr lang="en-US" sz="3200" dirty="0">
                <a:solidFill>
                  <a:schemeClr val="accent3"/>
                </a:solidFill>
                <a:latin typeface="Bahnschrift" panose="020B0502040204020203" pitchFamily="34" charset="0"/>
              </a:rPr>
              <a:t>trauma informed</a:t>
            </a:r>
            <a:r>
              <a:rPr lang="en-US" sz="3200" dirty="0">
                <a:latin typeface="Bahnschrift" panose="020B0502040204020203" pitchFamily="34" charset="0"/>
              </a:rPr>
              <a:t>” to the same old carceral strategies.</a:t>
            </a:r>
          </a:p>
        </p:txBody>
      </p:sp>
    </p:spTree>
    <p:extLst>
      <p:ext uri="{BB962C8B-B14F-4D97-AF65-F5344CB8AC3E}">
        <p14:creationId xmlns:p14="http://schemas.microsoft.com/office/powerpoint/2010/main" val="2430499509"/>
      </p:ext>
    </p:extLst>
  </p:cSld>
  <p:clrMapOvr>
    <a:masterClrMapping/>
  </p:clrMapOvr>
  <p:extLst>
    <p:ext uri="{6950BFC3-D8DA-4A85-94F7-54DA5524770B}">
      <p188:commentRel xmlns="" xmlns:p188="http://schemas.microsoft.com/office/powerpoint/2018/8/main" r:id="rId2"/>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C7915A57-82B6-FB93-D3DF-1232085068A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9261109"/>
      </p:ext>
    </p:extLst>
  </p:cSld>
  <p:clrMapOvr>
    <a:masterClrMapping/>
  </p:clrMapOvr>
  <p:extLst>
    <p:ext uri="{6950BFC3-D8DA-4A85-94F7-54DA5524770B}">
      <p188:commentRel xmlns="" xmlns:p188="http://schemas.microsoft.com/office/powerpoint/2018/8/main" r:id="rId3"/>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flock of birds flying in the sky&#10;&#10;Description automatically generated">
            <a:extLst>
              <a:ext uri="{FF2B5EF4-FFF2-40B4-BE49-F238E27FC236}">
                <a16:creationId xmlns:a16="http://schemas.microsoft.com/office/drawing/2014/main" id="{0765BF16-9820-CA1E-CBC6-C866507D1C47}"/>
              </a:ext>
            </a:extLst>
          </p:cNvPr>
          <p:cNvPicPr>
            <a:picLocks noChangeAspect="1"/>
          </p:cNvPicPr>
          <p:nvPr/>
        </p:nvPicPr>
        <p:blipFill rotWithShape="1">
          <a:blip r:embed="rId2">
            <a:alphaModFix amt="20000"/>
            <a:extLst>
              <a:ext uri="{28A0092B-C50C-407E-A947-70E740481C1C}">
                <a14:useLocalDpi xmlns:a14="http://schemas.microsoft.com/office/drawing/2010/main" val="0"/>
              </a:ext>
            </a:extLst>
          </a:blip>
          <a:srcRect t="8455" b="7761"/>
          <a:stretch/>
        </p:blipFill>
        <p:spPr>
          <a:xfrm>
            <a:off x="-42672" y="0"/>
            <a:ext cx="12277343" cy="6858000"/>
          </a:xfrm>
          <a:prstGeom prst="rect">
            <a:avLst/>
          </a:prstGeom>
        </p:spPr>
      </p:pic>
      <p:pic>
        <p:nvPicPr>
          <p:cNvPr id="4" name="Picture 3" descr="A qr code with a letter b&#10;&#10;Description automatically generated">
            <a:extLst>
              <a:ext uri="{FF2B5EF4-FFF2-40B4-BE49-F238E27FC236}">
                <a16:creationId xmlns:a16="http://schemas.microsoft.com/office/drawing/2014/main" id="{75A40CB8-4191-BD48-EC79-B612B1649C0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8920" y="386060"/>
            <a:ext cx="4953000" cy="4953000"/>
          </a:xfrm>
          <a:prstGeom prst="rect">
            <a:avLst/>
          </a:prstGeom>
        </p:spPr>
      </p:pic>
      <p:sp>
        <p:nvSpPr>
          <p:cNvPr id="5" name="TextBox 4">
            <a:extLst>
              <a:ext uri="{FF2B5EF4-FFF2-40B4-BE49-F238E27FC236}">
                <a16:creationId xmlns:a16="http://schemas.microsoft.com/office/drawing/2014/main" id="{8394E2F5-15F6-58B6-DE5D-BC3E9442B735}"/>
              </a:ext>
            </a:extLst>
          </p:cNvPr>
          <p:cNvSpPr txBox="1"/>
          <p:nvPr/>
        </p:nvSpPr>
        <p:spPr>
          <a:xfrm>
            <a:off x="498920" y="5263455"/>
            <a:ext cx="4953000" cy="923330"/>
          </a:xfrm>
          <a:prstGeom prst="rect">
            <a:avLst/>
          </a:prstGeom>
          <a:noFill/>
        </p:spPr>
        <p:txBody>
          <a:bodyPr wrap="square" rtlCol="0">
            <a:spAutoFit/>
          </a:bodyPr>
          <a:lstStyle/>
          <a:p>
            <a:r>
              <a:rPr lang="en-US" sz="5400" b="0" i="0" u="none" strike="noStrike" dirty="0">
                <a:solidFill>
                  <a:schemeClr val="accent3"/>
                </a:solidFill>
                <a:effectLst/>
                <a:latin typeface="Bahnschrift" panose="020B0502040204020203" pitchFamily="34" charset="0"/>
                <a:hlinkClick r:id="rId4">
                  <a:extLst>
                    <a:ext uri="{A12FA001-AC4F-418D-AE19-62706E023703}">
                      <ahyp:hlinkClr xmlns:ahyp="http://schemas.microsoft.com/office/drawing/2018/hyperlinkcolor" val="tx"/>
                    </a:ext>
                  </a:extLst>
                </a:hlinkClick>
              </a:rPr>
              <a:t>bit.ly/wiproject</a:t>
            </a:r>
            <a:endParaRPr lang="en-US" sz="5400" b="0" i="0" dirty="0">
              <a:solidFill>
                <a:schemeClr val="accent3"/>
              </a:solidFill>
              <a:effectLst/>
              <a:latin typeface="Bahnschrift" panose="020B0502040204020203" pitchFamily="34" charset="0"/>
            </a:endParaRPr>
          </a:p>
        </p:txBody>
      </p:sp>
      <p:sp>
        <p:nvSpPr>
          <p:cNvPr id="6" name="TextBox 5">
            <a:extLst>
              <a:ext uri="{FF2B5EF4-FFF2-40B4-BE49-F238E27FC236}">
                <a16:creationId xmlns:a16="http://schemas.microsoft.com/office/drawing/2014/main" id="{2D258A1A-4C5E-17A9-7025-9A13C9336513}"/>
              </a:ext>
            </a:extLst>
          </p:cNvPr>
          <p:cNvSpPr txBox="1"/>
          <p:nvPr/>
        </p:nvSpPr>
        <p:spPr>
          <a:xfrm>
            <a:off x="5993512" y="747296"/>
            <a:ext cx="5867401" cy="5262979"/>
          </a:xfrm>
          <a:prstGeom prst="rect">
            <a:avLst/>
          </a:prstGeom>
          <a:noFill/>
        </p:spPr>
        <p:txBody>
          <a:bodyPr wrap="square" rtlCol="0">
            <a:spAutoFit/>
          </a:bodyPr>
          <a:lstStyle/>
          <a:p>
            <a:pPr algn="ctr"/>
            <a:r>
              <a:rPr lang="en-US" sz="2800" dirty="0">
                <a:latin typeface="Bahnschrift" panose="020B0502040204020203" pitchFamily="34" charset="0"/>
              </a:rPr>
              <a:t>Rebecca Stone, PhD, MPH</a:t>
            </a:r>
          </a:p>
          <a:p>
            <a:pPr algn="ctr"/>
            <a:r>
              <a:rPr lang="en-US" sz="2800" dirty="0">
                <a:solidFill>
                  <a:schemeClr val="accent3"/>
                </a:solidFill>
                <a:latin typeface="Bahnschrift" panose="020B0502040204020203" pitchFamily="34" charset="0"/>
                <a:hlinkClick r:id="rId5">
                  <a:extLst>
                    <a:ext uri="{A12FA001-AC4F-418D-AE19-62706E023703}">
                      <ahyp:hlinkClr xmlns:ahyp="http://schemas.microsoft.com/office/drawing/2018/hyperlinkcolor" val="tx"/>
                    </a:ext>
                  </a:extLst>
                </a:hlinkClick>
              </a:rPr>
              <a:t>rjgstone@gmail.com</a:t>
            </a:r>
            <a:endParaRPr lang="en-US" sz="2800" dirty="0">
              <a:solidFill>
                <a:schemeClr val="accent3"/>
              </a:solidFill>
              <a:latin typeface="Bahnschrift" panose="020B0502040204020203" pitchFamily="34" charset="0"/>
            </a:endParaRPr>
          </a:p>
          <a:p>
            <a:pPr algn="ctr"/>
            <a:endParaRPr lang="en-US" sz="2800" dirty="0">
              <a:latin typeface="Bahnschrift" panose="020B0502040204020203" pitchFamily="34" charset="0"/>
            </a:endParaRPr>
          </a:p>
          <a:p>
            <a:pPr algn="ctr"/>
            <a:r>
              <a:rPr lang="en-US" sz="2800" dirty="0">
                <a:solidFill>
                  <a:schemeClr val="accent3"/>
                </a:solidFill>
                <a:latin typeface="Bahnschrift" panose="020B0502040204020203" pitchFamily="34" charset="0"/>
              </a:rPr>
              <a:t>The Women and Incarceration Project</a:t>
            </a:r>
          </a:p>
          <a:p>
            <a:pPr algn="ctr"/>
            <a:r>
              <a:rPr lang="en-US" sz="2800" dirty="0">
                <a:latin typeface="Bahnschrift" panose="020B0502040204020203" pitchFamily="34" charset="0"/>
              </a:rPr>
              <a:t>Center for Women’s Health and Human Rights</a:t>
            </a:r>
          </a:p>
          <a:p>
            <a:pPr algn="ctr"/>
            <a:r>
              <a:rPr lang="en-US" sz="2800" dirty="0">
                <a:latin typeface="Bahnschrift" panose="020B0502040204020203" pitchFamily="34" charset="0"/>
              </a:rPr>
              <a:t>Suffolk University, Boston MA</a:t>
            </a:r>
          </a:p>
          <a:p>
            <a:endParaRPr lang="en-US" sz="2800" dirty="0">
              <a:latin typeface="Bahnschrift" panose="020B0502040204020203" pitchFamily="34" charset="0"/>
            </a:endParaRPr>
          </a:p>
          <a:p>
            <a:r>
              <a:rPr lang="en-US" sz="2800" i="1" dirty="0">
                <a:latin typeface="Bahnschrift" panose="020B0502040204020203" pitchFamily="34" charset="0"/>
              </a:rPr>
              <a:t>See website for information sheets, full reports, conference videos and more.</a:t>
            </a:r>
          </a:p>
        </p:txBody>
      </p:sp>
    </p:spTree>
    <p:extLst>
      <p:ext uri="{BB962C8B-B14F-4D97-AF65-F5344CB8AC3E}">
        <p14:creationId xmlns:p14="http://schemas.microsoft.com/office/powerpoint/2010/main" val="2031735952"/>
      </p:ext>
    </p:extLst>
  </p:cSld>
  <p:clrMapOvr>
    <a:masterClrMapping/>
  </p:clrMapOvr>
</p:sld>
</file>

<file path=ppt/theme/theme1.xml><?xml version="1.0" encoding="utf-8"?>
<a:theme xmlns:a="http://schemas.openxmlformats.org/drawingml/2006/main" name="Office Theme">
  <a:themeElements>
    <a:clrScheme name="Slidehelper - 028">
      <a:dk1>
        <a:sysClr val="windowText" lastClr="000000"/>
      </a:dk1>
      <a:lt1>
        <a:sysClr val="window" lastClr="FFFFFF"/>
      </a:lt1>
      <a:dk2>
        <a:srgbClr val="323232"/>
      </a:dk2>
      <a:lt2>
        <a:srgbClr val="E3DED1"/>
      </a:lt2>
      <a:accent1>
        <a:srgbClr val="FFBF00"/>
      </a:accent1>
      <a:accent2>
        <a:srgbClr val="E83F6F"/>
      </a:accent2>
      <a:accent3>
        <a:srgbClr val="2274A5"/>
      </a:accent3>
      <a:accent4>
        <a:srgbClr val="32936F"/>
      </a:accent4>
      <a:accent5>
        <a:srgbClr val="F1F1F1"/>
      </a:accent5>
      <a:accent6>
        <a:srgbClr val="BFBFBF"/>
      </a:accent6>
      <a:hlink>
        <a:srgbClr val="FFBF00"/>
      </a:hlink>
      <a:folHlink>
        <a:srgbClr val="E83F6F"/>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2A7554E8CEEC2541A130DE5E086D2009" ma:contentTypeVersion="" ma:contentTypeDescription="Create a new document." ma:contentTypeScope="" ma:versionID="db83dee96cdef0aa5d9b577a4ecc4f9d">
  <xsd:schema xmlns:xsd="http://www.w3.org/2001/XMLSchema" xmlns:xs="http://www.w3.org/2001/XMLSchema" xmlns:p="http://schemas.microsoft.com/office/2006/metadata/properties" targetNamespace="http://schemas.microsoft.com/office/2006/metadata/properties" ma:root="true" ma:fieldsID="8051ad49ee3a4811ed0efdd12919ad99">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000FB592-AC3B-41F1-894E-FA57A1FADEFA}">
  <ds:schemaRefs>
    <ds:schemaRef ds:uri="http://schemas.microsoft.com/sharepoint/v3/contenttype/forms"/>
  </ds:schemaRefs>
</ds:datastoreItem>
</file>

<file path=customXml/itemProps2.xml><?xml version="1.0" encoding="utf-8"?>
<ds:datastoreItem xmlns:ds="http://schemas.openxmlformats.org/officeDocument/2006/customXml" ds:itemID="{F136D32C-43B1-4B62-A85C-E76299F96EDA}"/>
</file>

<file path=customXml/itemProps3.xml><?xml version="1.0" encoding="utf-8"?>
<ds:datastoreItem xmlns:ds="http://schemas.openxmlformats.org/officeDocument/2006/customXml" ds:itemID="{F78BB3D0-BF2C-4DD4-8DD8-BE72A6DF5258}">
  <ds:schemaRefs>
    <ds:schemaRef ds:uri="http://www.w3.org/XML/1998/namespace"/>
    <ds:schemaRef ds:uri="http://purl.org/dc/terms/"/>
    <ds:schemaRef ds:uri="http://schemas.openxmlformats.org/package/2006/metadata/core-properties"/>
    <ds:schemaRef ds:uri="http://schemas.microsoft.com/office/2006/documentManagement/types"/>
    <ds:schemaRef ds:uri="http://purl.org/dc/dcmitype/"/>
    <ds:schemaRef ds:uri="http://purl.org/dc/elements/1.1/"/>
    <ds:schemaRef ds:uri="http://schemas.microsoft.com/office/2006/metadata/properties"/>
    <ds:schemaRef ds:uri="http://schemas.microsoft.com/office/infopath/2007/PartnerControls"/>
    <ds:schemaRef ds:uri="eda1af33-7021-40aa-99d0-7ebbc653a01b"/>
    <ds:schemaRef ds:uri="35d4544a-ee7f-4f79-9684-4daa7f4236bc"/>
  </ds:schemaRefs>
</ds:datastoreItem>
</file>

<file path=docProps/app.xml><?xml version="1.0" encoding="utf-8"?>
<Properties xmlns="http://schemas.openxmlformats.org/officeDocument/2006/extended-properties" xmlns:vt="http://schemas.openxmlformats.org/officeDocument/2006/docPropsVTypes">
  <TotalTime>1065</TotalTime>
  <Words>1942</Words>
  <Application>Microsoft Office PowerPoint</Application>
  <PresentationFormat>Widescreen</PresentationFormat>
  <Paragraphs>151</Paragraphs>
  <Slides>34</Slides>
  <Notes>12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34</vt:i4>
      </vt:variant>
    </vt:vector>
  </HeadingPairs>
  <TitlesOfParts>
    <vt:vector size="42" baseType="lpstr">
      <vt:lpstr>Arial</vt:lpstr>
      <vt:lpstr>Bahnschrift</vt:lpstr>
      <vt:lpstr>Calibri</vt:lpstr>
      <vt:lpstr>Calibri Light</vt:lpstr>
      <vt:lpstr>Georgia</vt:lpstr>
      <vt:lpstr>Source Sans Pro</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Rebecca J. Stone</dc:creator>
  <cp:lastModifiedBy>Thomas H. OBrien</cp:lastModifiedBy>
  <cp:revision>59</cp:revision>
  <dcterms:created xsi:type="dcterms:W3CDTF">2023-08-26T17:27:14Z</dcterms:created>
  <dcterms:modified xsi:type="dcterms:W3CDTF">2023-09-27T18:30:23Z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0x0101002A7554E8CEEC2541A130DE5E086D2009</vt:lpwstr>
  </property>
</Properties>
</file>